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72" r:id="rId4"/>
  </p:sldMasterIdLst>
  <p:notesMasterIdLst>
    <p:notesMasterId r:id="rId35"/>
  </p:notesMasterIdLst>
  <p:handoutMasterIdLst>
    <p:handoutMasterId r:id="rId36"/>
  </p:handoutMasterIdLst>
  <p:sldIdLst>
    <p:sldId id="256" r:id="rId5"/>
    <p:sldId id="257" r:id="rId6"/>
    <p:sldId id="258" r:id="rId7"/>
    <p:sldId id="259" r:id="rId8"/>
    <p:sldId id="261" r:id="rId9"/>
    <p:sldId id="262" r:id="rId10"/>
    <p:sldId id="263" r:id="rId11"/>
    <p:sldId id="260" r:id="rId12"/>
    <p:sldId id="265" r:id="rId13"/>
    <p:sldId id="264" r:id="rId14"/>
    <p:sldId id="267" r:id="rId15"/>
    <p:sldId id="268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5" r:id="rId31"/>
    <p:sldId id="287" r:id="rId32"/>
    <p:sldId id="286" r:id="rId33"/>
    <p:sldId id="288" r:id="rId3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E3E3E"/>
    <a:srgbClr val="6D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9C7853C-536D-4A76-A0AE-DD22124D55A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899" autoAdjust="0"/>
    <p:restoredTop sz="84346" autoAdjust="0"/>
  </p:normalViewPr>
  <p:slideViewPr>
    <p:cSldViewPr snapToGrid="0">
      <p:cViewPr varScale="1">
        <p:scale>
          <a:sx n="114" d="100"/>
          <a:sy n="114" d="100"/>
        </p:scale>
        <p:origin x="976" y="1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5" d="100"/>
          <a:sy n="55" d="100"/>
        </p:scale>
        <p:origin x="2880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heme" Target="theme/theme1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3EDD3B8-5E68-48E9-AAB1-5DE570C28ED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A897E35-4312-4077-83D3-69953080BC2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836F02-AF67-416B-AB85-08CFF698F86D}" type="datetimeFigureOut">
              <a:rPr lang="en-US" smtClean="0"/>
              <a:t>12/11/18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853C52-2B92-4B9E-86F4-DB78684BEC8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0E0EA4-BAD2-4335-9446-CA4CCFEC14A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65BC62-3B36-43F8-8B69-D6E5E743DA3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65184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tiff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B7E8F0-931C-4E43-98D1-A3CD0E0034DC}" type="datetimeFigureOut">
              <a:rPr lang="en-US" smtClean="0"/>
              <a:t>12/11/18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AEB063-7F11-4E3B-BA52-07405B1C2D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29302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AEB063-7F11-4E3B-BA52-07405B1C2D9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51671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381388F-6D01-4763-9497-2C5F78AF5477}"/>
              </a:ext>
            </a:extLst>
          </p:cNvPr>
          <p:cNvSpPr/>
          <p:nvPr userDrawn="1"/>
        </p:nvSpPr>
        <p:spPr>
          <a:xfrm>
            <a:off x="0" y="4818185"/>
            <a:ext cx="12192000" cy="20398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6"/>
          <p:cNvSpPr/>
          <p:nvPr/>
        </p:nvSpPr>
        <p:spPr bwMode="ltGray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>
            <a:innerShdw blurRad="63500" dist="50800" dir="5400000">
              <a:prstClr val="black">
                <a:alpha val="50000"/>
              </a:prstClr>
            </a:innerShdw>
          </a:effectLst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 algn="ctr">
              <a:defRPr sz="5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>
            <a:no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F6C47-B260-4BB6-8230-7D14D5CDE026}" type="datetimeFigureOut">
              <a:rPr lang="en-US" smtClean="0"/>
              <a:t>12/11/18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dirty="0"/>
              <a:t>Add a footer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42799-31AF-4FF8-9D79-C1A3E01FB2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43267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ltGray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606669"/>
            <a:ext cx="10561418" cy="3813527"/>
          </a:xfrm>
        </p:spPr>
        <p:txBody>
          <a:bodyPr anchor="ctr" anchorCtr="0"/>
          <a:lstStyle>
            <a:lvl1pPr algn="ctr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ctr" anchorCtr="0">
            <a:noAutofit/>
          </a:bodyPr>
          <a:lstStyle>
            <a:lvl1pPr marL="0" indent="0" algn="r"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F6C47-B260-4BB6-8230-7D14D5CDE026}" type="datetimeFigureOut">
              <a:rPr lang="en-US" smtClean="0"/>
              <a:t>12/11/18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dirty="0"/>
              <a:t>Add a footer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42799-31AF-4FF8-9D79-C1A3E01FB2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64053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ltGray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ffectLst>
            <a:innerShdw blurRad="63500" dist="50800" dir="5400000">
              <a:prstClr val="black">
                <a:alpha val="50000"/>
              </a:prstClr>
            </a:innerShdw>
          </a:effectLst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>
            <a:lvl1pPr>
              <a:defRPr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F6C47-B260-4BB6-8230-7D14D5CDE026}" type="datetimeFigureOut">
              <a:rPr lang="en-US" smtClean="0"/>
              <a:t>12/11/18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dirty="0"/>
              <a:t>Add a footer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42799-31AF-4FF8-9D79-C1A3E01FB2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506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ltGray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ffectLst>
            <a:innerShdw blurRad="63500" dist="50800" dir="5400000">
              <a:prstClr val="black">
                <a:alpha val="50000"/>
              </a:prstClr>
            </a:innerShdw>
          </a:effectLst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>
            <a:lvl1pPr>
              <a:defRPr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F6C47-B260-4BB6-8230-7D14D5CDE026}" type="datetimeFigureOut">
              <a:rPr lang="en-US" smtClean="0"/>
              <a:t>12/11/18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dirty="0"/>
              <a:t>Add a footer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42799-31AF-4FF8-9D79-C1A3E01FB2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81268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F6C47-B260-4BB6-8230-7D14D5CDE026}" type="datetimeFigureOut">
              <a:rPr lang="en-US" smtClean="0"/>
              <a:t>12/11/18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dirty="0"/>
              <a:t>Add a footer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42799-31AF-4FF8-9D79-C1A3E01FB2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03657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ltGray">
          <a:xfrm>
            <a:off x="1073151" y="446087"/>
            <a:ext cx="3547533" cy="2838449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ffectLst>
            <a:innerShdw blurRad="114300">
              <a:prstClr val="black"/>
            </a:innerShdw>
          </a:effectLst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2576512"/>
          </a:xfrm>
        </p:spPr>
        <p:txBody>
          <a:bodyPr anchor="ctr" anchorCtr="0"/>
          <a:lstStyle>
            <a:lvl1pPr algn="l"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3022600"/>
            <a:ext cx="3547533" cy="2838449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F6C47-B260-4BB6-8230-7D14D5CDE026}" type="datetimeFigureOut">
              <a:rPr lang="en-US" smtClean="0"/>
              <a:t>12/11/18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dirty="0"/>
              <a:t>Add a footer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42799-31AF-4FF8-9D79-C1A3E01FB2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56117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ltGray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  <a:effectLst>
            <a:innerShdw blurRad="114300">
              <a:prstClr val="black"/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ctr" anchorCtr="0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 anchorCtr="0">
            <a:normAutofit/>
          </a:bodyPr>
          <a:lstStyle>
            <a:lvl1pPr marL="0" indent="0" algn="l">
              <a:buFontTx/>
              <a:buNone/>
              <a:defRPr sz="28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F6C47-B260-4BB6-8230-7D14D5CDE026}" type="datetimeFigureOut">
              <a:rPr lang="en-US" smtClean="0"/>
              <a:t>12/11/18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dirty="0"/>
              <a:t>Add a footer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42799-31AF-4FF8-9D79-C1A3E01FB2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09645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ltGray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  <a:effectLst>
            <a:innerShdw blurRad="114300">
              <a:prstClr val="black"/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 anchor="ctr" anchorCtr="0"/>
          <a:lstStyle>
            <a:lvl1pPr algn="l"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28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F6C47-B260-4BB6-8230-7D14D5CDE026}" type="datetimeFigureOut">
              <a:rPr lang="en-US" smtClean="0"/>
              <a:t>12/11/18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dirty="0"/>
              <a:t>Add a footer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42799-31AF-4FF8-9D79-C1A3E01FB2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84614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ltGray">
          <a:xfrm>
            <a:off x="7669651" y="0"/>
            <a:ext cx="4522349" cy="5861051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ffectLst>
            <a:innerShdw blurRad="63500" dist="50800" dir="8100000">
              <a:prstClr val="black">
                <a:alpha val="50000"/>
              </a:prstClr>
            </a:innerShdw>
          </a:effectLst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3754460" cy="5134798"/>
          </a:xfrm>
        </p:spPr>
        <p:txBody>
          <a:bodyPr vert="horz" anchor="ctr" anchorCtr="1"/>
          <a:lstStyle>
            <a:lvl1pPr algn="l">
              <a:defRPr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horz" anchor="ctr" anchorCtr="1"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F6C47-B260-4BB6-8230-7D14D5CDE026}" type="datetimeFigureOut">
              <a:rPr lang="en-US" smtClean="0"/>
              <a:t>12/11/18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dirty="0"/>
              <a:t>Add a footer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42799-31AF-4FF8-9D79-C1A3E01FB2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36948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ltGray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ffectLst>
            <a:innerShdw blurRad="63500" dist="50800" dir="5400000">
              <a:prstClr val="black">
                <a:alpha val="50000"/>
              </a:prstClr>
            </a:innerShdw>
          </a:effectLst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>
            <a:lvl1pPr>
              <a:defRPr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  <a:noFill/>
          <a:ln w="25400">
            <a:gradFill>
              <a:gsLst>
                <a:gs pos="50000">
                  <a:schemeClr val="bg2"/>
                </a:gs>
                <a:gs pos="0">
                  <a:schemeClr val="bg2"/>
                </a:gs>
                <a:gs pos="100000">
                  <a:schemeClr val="accent1"/>
                </a:gs>
              </a:gsLst>
              <a:lin ang="5400000" scaled="1"/>
            </a:gra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F6C47-B260-4BB6-8230-7D14D5CDE026}" type="datetimeFigureOut">
              <a:rPr lang="en-US" smtClean="0"/>
              <a:t>12/11/18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dirty="0"/>
              <a:t>Add a footer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42799-31AF-4FF8-9D79-C1A3E01FB20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A4059F8-A688-4FFE-AA79-3B6D811FA98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22287"/>
            <a:ext cx="5181600" cy="363876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649104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Content Only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ltGray">
          <a:xfrm>
            <a:off x="0" y="1"/>
            <a:ext cx="12192000" cy="6251330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1514" y="451513"/>
            <a:ext cx="11288972" cy="5149187"/>
          </a:xfrm>
        </p:spPr>
        <p:txBody>
          <a:bodyPr anchor="ctr" anchorCtr="0"/>
          <a:lstStyle>
            <a:lvl1pPr algn="ctr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F6C47-B260-4BB6-8230-7D14D5CDE026}" type="datetimeFigureOut">
              <a:rPr lang="en-US" smtClean="0"/>
              <a:t>12/11/18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dirty="0"/>
              <a:t>Add a footer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42799-31AF-4FF8-9D79-C1A3E01FB2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31931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ltGray">
          <a:xfrm flipH="1">
            <a:off x="12699" y="0"/>
            <a:ext cx="6004585" cy="2041975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ffectLst>
            <a:innerShdw blurRad="63500" dist="50800" dir="8100000">
              <a:prstClr val="black">
                <a:alpha val="50000"/>
              </a:prstClr>
            </a:innerShdw>
          </a:effectLst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1514" y="375313"/>
            <a:ext cx="5114017" cy="1139895"/>
          </a:xfrm>
        </p:spPr>
        <p:txBody>
          <a:bodyPr/>
          <a:lstStyle>
            <a:lvl1pPr algn="l">
              <a:defRPr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1514" y="2222287"/>
            <a:ext cx="5553071" cy="3638763"/>
          </a:xfrm>
          <a:ln w="25400">
            <a:gradFill>
              <a:gsLst>
                <a:gs pos="0">
                  <a:schemeClr val="bg2"/>
                </a:gs>
                <a:gs pos="50000">
                  <a:srgbClr val="4A3030"/>
                </a:gs>
                <a:gs pos="100000">
                  <a:schemeClr val="accent1"/>
                </a:gs>
              </a:gsLst>
              <a:lin ang="5400000" scaled="1"/>
            </a:gra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F6C47-B260-4BB6-8230-7D14D5CDE026}" type="datetimeFigureOut">
              <a:rPr lang="en-US" smtClean="0"/>
              <a:t>12/11/18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dirty="0"/>
              <a:t>Add a footer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42799-31AF-4FF8-9D79-C1A3E01FB20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Content Placeholder 9">
            <a:extLst>
              <a:ext uri="{FF2B5EF4-FFF2-40B4-BE49-F238E27FC236}">
                <a16:creationId xmlns:a16="http://schemas.microsoft.com/office/drawing/2014/main" id="{C95D556F-51D2-4EF4-B60F-D319BF23288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456099" y="375312"/>
            <a:ext cx="5186363" cy="5485737"/>
          </a:xfrm>
        </p:spPr>
        <p:txBody>
          <a:bodyPr anchor="t" anchorCtr="0"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446428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ltGray">
          <a:xfrm flipH="1">
            <a:off x="6187414" y="0"/>
            <a:ext cx="6004583" cy="2041975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ffectLst>
            <a:innerShdw blurRad="63500" dist="50800" dir="2700000">
              <a:prstClr val="black">
                <a:alpha val="50000"/>
              </a:prstClr>
            </a:innerShdw>
          </a:effectLst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32696" y="359551"/>
            <a:ext cx="5114017" cy="1139895"/>
          </a:xfrm>
        </p:spPr>
        <p:txBody>
          <a:bodyPr/>
          <a:lstStyle>
            <a:lvl1pPr algn="l">
              <a:defRPr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1514" y="451513"/>
            <a:ext cx="5553071" cy="5409537"/>
          </a:xfrm>
        </p:spPr>
        <p:txBody>
          <a:bodyPr anchor="t" anchorCtr="0">
            <a:normAutofit/>
          </a:bodyPr>
          <a:lstStyle>
            <a:lvl1pPr>
              <a:defRPr sz="2800"/>
            </a:lvl1pPr>
            <a:lvl2pPr>
              <a:defRPr sz="2800"/>
            </a:lvl2pPr>
            <a:lvl3pPr>
              <a:defRPr sz="2800"/>
            </a:lvl3pPr>
            <a:lvl4pPr>
              <a:defRPr sz="2800"/>
            </a:lvl4pPr>
            <a:lvl5pPr>
              <a:defRPr sz="2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54563" y="2222287"/>
            <a:ext cx="5553071" cy="3638764"/>
          </a:xfrm>
          <a:ln>
            <a:gradFill>
              <a:gsLst>
                <a:gs pos="0">
                  <a:schemeClr val="bg2"/>
                </a:gs>
                <a:gs pos="50000">
                  <a:schemeClr val="bg2"/>
                </a:gs>
                <a:gs pos="100000">
                  <a:schemeClr val="accent1"/>
                </a:gs>
              </a:gsLst>
              <a:lin ang="5400000" scaled="1"/>
            </a:gra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F6C47-B260-4BB6-8230-7D14D5CDE026}" type="datetimeFigureOut">
              <a:rPr lang="en-US" smtClean="0"/>
              <a:t>12/11/18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dirty="0"/>
              <a:t>Add a footer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42799-31AF-4FF8-9D79-C1A3E01FB2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0313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2B99B50-4971-48A5-8202-4CC55C7F97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0"/>
            <a:ext cx="6096000" cy="6857999"/>
          </a:xfrm>
          <a:custGeom>
            <a:avLst/>
            <a:gdLst>
              <a:gd name="connsiteX0" fmla="*/ 404916 w 6526400"/>
              <a:gd name="connsiteY0" fmla="*/ 0 h 6857999"/>
              <a:gd name="connsiteX1" fmla="*/ 1425163 w 6526400"/>
              <a:gd name="connsiteY1" fmla="*/ 0 h 6857999"/>
              <a:gd name="connsiteX2" fmla="*/ 2955534 w 6526400"/>
              <a:gd name="connsiteY2" fmla="*/ 0 h 6857999"/>
              <a:gd name="connsiteX3" fmla="*/ 6526400 w 6526400"/>
              <a:gd name="connsiteY3" fmla="*/ 0 h 6857999"/>
              <a:gd name="connsiteX4" fmla="*/ 6526400 w 6526400"/>
              <a:gd name="connsiteY4" fmla="*/ 6857999 h 6857999"/>
              <a:gd name="connsiteX5" fmla="*/ 404916 w 6526400"/>
              <a:gd name="connsiteY5" fmla="*/ 6857999 h 6857999"/>
              <a:gd name="connsiteX6" fmla="*/ 377830 w 6526400"/>
              <a:gd name="connsiteY6" fmla="*/ 2463800 h 6857999"/>
              <a:gd name="connsiteX7" fmla="*/ 0 w 6526400"/>
              <a:gd name="connsiteY7" fmla="*/ 2203407 h 6857999"/>
              <a:gd name="connsiteX8" fmla="*/ 391373 w 6526400"/>
              <a:gd name="connsiteY8" fmla="*/ 1854200 h 6857999"/>
              <a:gd name="connsiteX9" fmla="*/ 404916 w 6526400"/>
              <a:gd name="connsiteY9" fmla="*/ 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526400" h="6857999">
                <a:moveTo>
                  <a:pt x="404916" y="0"/>
                </a:moveTo>
                <a:lnTo>
                  <a:pt x="1425163" y="0"/>
                </a:lnTo>
                <a:lnTo>
                  <a:pt x="2955534" y="0"/>
                </a:lnTo>
                <a:lnTo>
                  <a:pt x="6526400" y="0"/>
                </a:lnTo>
                <a:lnTo>
                  <a:pt x="6526400" y="6857999"/>
                </a:lnTo>
                <a:lnTo>
                  <a:pt x="404916" y="6857999"/>
                </a:lnTo>
                <a:lnTo>
                  <a:pt x="377830" y="2463800"/>
                </a:lnTo>
                <a:lnTo>
                  <a:pt x="0" y="2203407"/>
                </a:lnTo>
                <a:lnTo>
                  <a:pt x="391373" y="1854200"/>
                </a:lnTo>
                <a:cubicBezTo>
                  <a:pt x="395887" y="1282700"/>
                  <a:pt x="400402" y="571500"/>
                  <a:pt x="404916" y="0"/>
                </a:cubicBezTo>
                <a:close/>
              </a:path>
            </a:pathLst>
          </a:custGeom>
          <a:ln/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0396" y="311813"/>
            <a:ext cx="5334448" cy="1453488"/>
          </a:xfrm>
          <a:effectLst/>
        </p:spPr>
        <p:txBody>
          <a:bodyPr anchor="b">
            <a:normAutofit/>
          </a:bodyPr>
          <a:lstStyle>
            <a:lvl1pPr algn="l">
              <a:defRPr sz="4000" b="0">
                <a:ln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FB7F6C47-B260-4BB6-8230-7D14D5CDE026}" type="datetimeFigureOut">
              <a:rPr lang="en-US" smtClean="0"/>
              <a:t>12/11/18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r>
              <a:rPr lang="en-ZA" dirty="0"/>
              <a:t>Add a footer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A4942799-31AF-4FF8-9D79-C1A3E01FB20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EB4FB892-38DF-40F9-B034-BC1E61FC6B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0396" y="2057400"/>
            <a:ext cx="5334448" cy="3811588"/>
          </a:xfrm>
        </p:spPr>
        <p:txBody>
          <a:bodyPr anchor="t"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973055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ltGray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ffectLst>
            <a:innerShdw blurRad="63500" dist="50800" dir="5400000">
              <a:prstClr val="black">
                <a:alpha val="50000"/>
              </a:prstClr>
            </a:innerShdw>
          </a:effectLst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>
            <a:lvl1pPr>
              <a:defRPr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810001" y="2222287"/>
            <a:ext cx="10571998" cy="3638764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800"/>
            </a:lvl2pPr>
            <a:lvl3pPr>
              <a:defRPr sz="2800"/>
            </a:lvl3pPr>
            <a:lvl4pPr>
              <a:defRPr sz="2800"/>
            </a:lvl4pPr>
            <a:lvl5pPr>
              <a:defRPr sz="2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F6C47-B260-4BB6-8230-7D14D5CDE026}" type="datetimeFigureOut">
              <a:rPr lang="en-US" smtClean="0"/>
              <a:t>12/11/18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dirty="0"/>
              <a:t>Add a footer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42799-31AF-4FF8-9D79-C1A3E01FB2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688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89884"/>
            <a:ext cx="10561418" cy="1426004"/>
          </a:xfrm>
        </p:spPr>
        <p:txBody>
          <a:bodyPr anchor="ctr" anchorCtr="0">
            <a:normAutofit/>
          </a:bodyPr>
          <a:lstStyle>
            <a:lvl1pPr algn="ctr">
              <a:defRPr sz="4000" b="0">
                <a:ln>
                  <a:noFill/>
                </a:ln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F6C47-B260-4BB6-8230-7D14D5CDE026}" type="datetimeFigureOut">
              <a:rPr lang="en-US" smtClean="0"/>
              <a:t>12/11/18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dirty="0"/>
              <a:t>Add a footer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42799-31AF-4FF8-9D79-C1A3E01FB20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C1FEB3F-0898-4AE0-B8C4-970BF80A3766}"/>
              </a:ext>
            </a:extLst>
          </p:cNvPr>
          <p:cNvSpPr>
            <a:spLocks noGrp="1"/>
          </p:cNvSpPr>
          <p:nvPr>
            <p:ph sz="quarter" idx="14"/>
          </p:nvPr>
        </p:nvSpPr>
        <p:spPr bwMode="ltGray">
          <a:xfrm>
            <a:off x="-5291" y="-57584"/>
            <a:ext cx="12192000" cy="4851400"/>
          </a:xfrm>
          <a:custGeom>
            <a:avLst/>
            <a:gdLst>
              <a:gd name="connsiteX0" fmla="*/ 0 w 10561638"/>
              <a:gd name="connsiteY0" fmla="*/ 0 h 3937000"/>
              <a:gd name="connsiteX1" fmla="*/ 1760273 w 10561638"/>
              <a:gd name="connsiteY1" fmla="*/ 0 h 3937000"/>
              <a:gd name="connsiteX2" fmla="*/ 1760273 w 10561638"/>
              <a:gd name="connsiteY2" fmla="*/ 0 h 3937000"/>
              <a:gd name="connsiteX3" fmla="*/ 4400683 w 10561638"/>
              <a:gd name="connsiteY3" fmla="*/ 0 h 3937000"/>
              <a:gd name="connsiteX4" fmla="*/ 10561638 w 10561638"/>
              <a:gd name="connsiteY4" fmla="*/ 0 h 3937000"/>
              <a:gd name="connsiteX5" fmla="*/ 10561638 w 10561638"/>
              <a:gd name="connsiteY5" fmla="*/ 2296583 h 3937000"/>
              <a:gd name="connsiteX6" fmla="*/ 10561638 w 10561638"/>
              <a:gd name="connsiteY6" fmla="*/ 2296583 h 3937000"/>
              <a:gd name="connsiteX7" fmla="*/ 10561638 w 10561638"/>
              <a:gd name="connsiteY7" fmla="*/ 3280833 h 3937000"/>
              <a:gd name="connsiteX8" fmla="*/ 10561638 w 10561638"/>
              <a:gd name="connsiteY8" fmla="*/ 3937000 h 3937000"/>
              <a:gd name="connsiteX9" fmla="*/ 4400683 w 10561638"/>
              <a:gd name="connsiteY9" fmla="*/ 3937000 h 3937000"/>
              <a:gd name="connsiteX10" fmla="*/ 2077263 w 10561638"/>
              <a:gd name="connsiteY10" fmla="*/ 4251330 h 3937000"/>
              <a:gd name="connsiteX11" fmla="*/ 1760273 w 10561638"/>
              <a:gd name="connsiteY11" fmla="*/ 3937000 h 3937000"/>
              <a:gd name="connsiteX12" fmla="*/ 0 w 10561638"/>
              <a:gd name="connsiteY12" fmla="*/ 3937000 h 3937000"/>
              <a:gd name="connsiteX13" fmla="*/ 0 w 10561638"/>
              <a:gd name="connsiteY13" fmla="*/ 3280833 h 3937000"/>
              <a:gd name="connsiteX14" fmla="*/ 0 w 10561638"/>
              <a:gd name="connsiteY14" fmla="*/ 2296583 h 3937000"/>
              <a:gd name="connsiteX15" fmla="*/ 0 w 10561638"/>
              <a:gd name="connsiteY15" fmla="*/ 2296583 h 3937000"/>
              <a:gd name="connsiteX16" fmla="*/ 0 w 10561638"/>
              <a:gd name="connsiteY16" fmla="*/ 0 h 3937000"/>
              <a:gd name="connsiteX0" fmla="*/ 0 w 10561638"/>
              <a:gd name="connsiteY0" fmla="*/ 0 h 4251330"/>
              <a:gd name="connsiteX1" fmla="*/ 1760273 w 10561638"/>
              <a:gd name="connsiteY1" fmla="*/ 0 h 4251330"/>
              <a:gd name="connsiteX2" fmla="*/ 1760273 w 10561638"/>
              <a:gd name="connsiteY2" fmla="*/ 0 h 4251330"/>
              <a:gd name="connsiteX3" fmla="*/ 4400683 w 10561638"/>
              <a:gd name="connsiteY3" fmla="*/ 0 h 4251330"/>
              <a:gd name="connsiteX4" fmla="*/ 10561638 w 10561638"/>
              <a:gd name="connsiteY4" fmla="*/ 0 h 4251330"/>
              <a:gd name="connsiteX5" fmla="*/ 10561638 w 10561638"/>
              <a:gd name="connsiteY5" fmla="*/ 2296583 h 4251330"/>
              <a:gd name="connsiteX6" fmla="*/ 10561638 w 10561638"/>
              <a:gd name="connsiteY6" fmla="*/ 2296583 h 4251330"/>
              <a:gd name="connsiteX7" fmla="*/ 10561638 w 10561638"/>
              <a:gd name="connsiteY7" fmla="*/ 3280833 h 4251330"/>
              <a:gd name="connsiteX8" fmla="*/ 10561638 w 10561638"/>
              <a:gd name="connsiteY8" fmla="*/ 3937000 h 4251330"/>
              <a:gd name="connsiteX9" fmla="*/ 2482983 w 10561638"/>
              <a:gd name="connsiteY9" fmla="*/ 3975100 h 4251330"/>
              <a:gd name="connsiteX10" fmla="*/ 2077263 w 10561638"/>
              <a:gd name="connsiteY10" fmla="*/ 4251330 h 4251330"/>
              <a:gd name="connsiteX11" fmla="*/ 1760273 w 10561638"/>
              <a:gd name="connsiteY11" fmla="*/ 3937000 h 4251330"/>
              <a:gd name="connsiteX12" fmla="*/ 0 w 10561638"/>
              <a:gd name="connsiteY12" fmla="*/ 3937000 h 4251330"/>
              <a:gd name="connsiteX13" fmla="*/ 0 w 10561638"/>
              <a:gd name="connsiteY13" fmla="*/ 3280833 h 4251330"/>
              <a:gd name="connsiteX14" fmla="*/ 0 w 10561638"/>
              <a:gd name="connsiteY14" fmla="*/ 2296583 h 4251330"/>
              <a:gd name="connsiteX15" fmla="*/ 0 w 10561638"/>
              <a:gd name="connsiteY15" fmla="*/ 2296583 h 4251330"/>
              <a:gd name="connsiteX16" fmla="*/ 0 w 10561638"/>
              <a:gd name="connsiteY16" fmla="*/ 0 h 4251330"/>
              <a:gd name="connsiteX0" fmla="*/ 0 w 10561638"/>
              <a:gd name="connsiteY0" fmla="*/ 0 h 4251330"/>
              <a:gd name="connsiteX1" fmla="*/ 1760273 w 10561638"/>
              <a:gd name="connsiteY1" fmla="*/ 0 h 4251330"/>
              <a:gd name="connsiteX2" fmla="*/ 1760273 w 10561638"/>
              <a:gd name="connsiteY2" fmla="*/ 0 h 4251330"/>
              <a:gd name="connsiteX3" fmla="*/ 4400683 w 10561638"/>
              <a:gd name="connsiteY3" fmla="*/ 0 h 4251330"/>
              <a:gd name="connsiteX4" fmla="*/ 10561638 w 10561638"/>
              <a:gd name="connsiteY4" fmla="*/ 0 h 4251330"/>
              <a:gd name="connsiteX5" fmla="*/ 10561638 w 10561638"/>
              <a:gd name="connsiteY5" fmla="*/ 2296583 h 4251330"/>
              <a:gd name="connsiteX6" fmla="*/ 10561638 w 10561638"/>
              <a:gd name="connsiteY6" fmla="*/ 2296583 h 4251330"/>
              <a:gd name="connsiteX7" fmla="*/ 10561638 w 10561638"/>
              <a:gd name="connsiteY7" fmla="*/ 3280833 h 4251330"/>
              <a:gd name="connsiteX8" fmla="*/ 10561638 w 10561638"/>
              <a:gd name="connsiteY8" fmla="*/ 3937000 h 4251330"/>
              <a:gd name="connsiteX9" fmla="*/ 2343283 w 10561638"/>
              <a:gd name="connsiteY9" fmla="*/ 3987800 h 4251330"/>
              <a:gd name="connsiteX10" fmla="*/ 2077263 w 10561638"/>
              <a:gd name="connsiteY10" fmla="*/ 4251330 h 4251330"/>
              <a:gd name="connsiteX11" fmla="*/ 1760273 w 10561638"/>
              <a:gd name="connsiteY11" fmla="*/ 3937000 h 4251330"/>
              <a:gd name="connsiteX12" fmla="*/ 0 w 10561638"/>
              <a:gd name="connsiteY12" fmla="*/ 3937000 h 4251330"/>
              <a:gd name="connsiteX13" fmla="*/ 0 w 10561638"/>
              <a:gd name="connsiteY13" fmla="*/ 3280833 h 4251330"/>
              <a:gd name="connsiteX14" fmla="*/ 0 w 10561638"/>
              <a:gd name="connsiteY14" fmla="*/ 2296583 h 4251330"/>
              <a:gd name="connsiteX15" fmla="*/ 0 w 10561638"/>
              <a:gd name="connsiteY15" fmla="*/ 2296583 h 4251330"/>
              <a:gd name="connsiteX16" fmla="*/ 0 w 10561638"/>
              <a:gd name="connsiteY16" fmla="*/ 0 h 4251330"/>
              <a:gd name="connsiteX0" fmla="*/ 0 w 10561638"/>
              <a:gd name="connsiteY0" fmla="*/ 0 h 4251330"/>
              <a:gd name="connsiteX1" fmla="*/ 1760273 w 10561638"/>
              <a:gd name="connsiteY1" fmla="*/ 0 h 4251330"/>
              <a:gd name="connsiteX2" fmla="*/ 1760273 w 10561638"/>
              <a:gd name="connsiteY2" fmla="*/ 0 h 4251330"/>
              <a:gd name="connsiteX3" fmla="*/ 4400683 w 10561638"/>
              <a:gd name="connsiteY3" fmla="*/ 0 h 4251330"/>
              <a:gd name="connsiteX4" fmla="*/ 10561638 w 10561638"/>
              <a:gd name="connsiteY4" fmla="*/ 0 h 4251330"/>
              <a:gd name="connsiteX5" fmla="*/ 10561638 w 10561638"/>
              <a:gd name="connsiteY5" fmla="*/ 2296583 h 4251330"/>
              <a:gd name="connsiteX6" fmla="*/ 10561638 w 10561638"/>
              <a:gd name="connsiteY6" fmla="*/ 2296583 h 4251330"/>
              <a:gd name="connsiteX7" fmla="*/ 10561638 w 10561638"/>
              <a:gd name="connsiteY7" fmla="*/ 3280833 h 4251330"/>
              <a:gd name="connsiteX8" fmla="*/ 10561638 w 10561638"/>
              <a:gd name="connsiteY8" fmla="*/ 3937000 h 4251330"/>
              <a:gd name="connsiteX9" fmla="*/ 2343283 w 10561638"/>
              <a:gd name="connsiteY9" fmla="*/ 3962400 h 4251330"/>
              <a:gd name="connsiteX10" fmla="*/ 2077263 w 10561638"/>
              <a:gd name="connsiteY10" fmla="*/ 4251330 h 4251330"/>
              <a:gd name="connsiteX11" fmla="*/ 1760273 w 10561638"/>
              <a:gd name="connsiteY11" fmla="*/ 3937000 h 4251330"/>
              <a:gd name="connsiteX12" fmla="*/ 0 w 10561638"/>
              <a:gd name="connsiteY12" fmla="*/ 3937000 h 4251330"/>
              <a:gd name="connsiteX13" fmla="*/ 0 w 10561638"/>
              <a:gd name="connsiteY13" fmla="*/ 3280833 h 4251330"/>
              <a:gd name="connsiteX14" fmla="*/ 0 w 10561638"/>
              <a:gd name="connsiteY14" fmla="*/ 2296583 h 4251330"/>
              <a:gd name="connsiteX15" fmla="*/ 0 w 10561638"/>
              <a:gd name="connsiteY15" fmla="*/ 2296583 h 4251330"/>
              <a:gd name="connsiteX16" fmla="*/ 0 w 10561638"/>
              <a:gd name="connsiteY16" fmla="*/ 0 h 4251330"/>
              <a:gd name="connsiteX0" fmla="*/ 0 w 10561638"/>
              <a:gd name="connsiteY0" fmla="*/ 0 h 4251330"/>
              <a:gd name="connsiteX1" fmla="*/ 1760273 w 10561638"/>
              <a:gd name="connsiteY1" fmla="*/ 0 h 4251330"/>
              <a:gd name="connsiteX2" fmla="*/ 1760273 w 10561638"/>
              <a:gd name="connsiteY2" fmla="*/ 0 h 4251330"/>
              <a:gd name="connsiteX3" fmla="*/ 4400683 w 10561638"/>
              <a:gd name="connsiteY3" fmla="*/ 0 h 4251330"/>
              <a:gd name="connsiteX4" fmla="*/ 10561638 w 10561638"/>
              <a:gd name="connsiteY4" fmla="*/ 0 h 4251330"/>
              <a:gd name="connsiteX5" fmla="*/ 10561638 w 10561638"/>
              <a:gd name="connsiteY5" fmla="*/ 2296583 h 4251330"/>
              <a:gd name="connsiteX6" fmla="*/ 10561638 w 10561638"/>
              <a:gd name="connsiteY6" fmla="*/ 2296583 h 4251330"/>
              <a:gd name="connsiteX7" fmla="*/ 10561638 w 10561638"/>
              <a:gd name="connsiteY7" fmla="*/ 3280833 h 4251330"/>
              <a:gd name="connsiteX8" fmla="*/ 10561638 w 10561638"/>
              <a:gd name="connsiteY8" fmla="*/ 3937000 h 4251330"/>
              <a:gd name="connsiteX9" fmla="*/ 2343283 w 10561638"/>
              <a:gd name="connsiteY9" fmla="*/ 3924300 h 4251330"/>
              <a:gd name="connsiteX10" fmla="*/ 2077263 w 10561638"/>
              <a:gd name="connsiteY10" fmla="*/ 4251330 h 4251330"/>
              <a:gd name="connsiteX11" fmla="*/ 1760273 w 10561638"/>
              <a:gd name="connsiteY11" fmla="*/ 3937000 h 4251330"/>
              <a:gd name="connsiteX12" fmla="*/ 0 w 10561638"/>
              <a:gd name="connsiteY12" fmla="*/ 3937000 h 4251330"/>
              <a:gd name="connsiteX13" fmla="*/ 0 w 10561638"/>
              <a:gd name="connsiteY13" fmla="*/ 3280833 h 4251330"/>
              <a:gd name="connsiteX14" fmla="*/ 0 w 10561638"/>
              <a:gd name="connsiteY14" fmla="*/ 2296583 h 4251330"/>
              <a:gd name="connsiteX15" fmla="*/ 0 w 10561638"/>
              <a:gd name="connsiteY15" fmla="*/ 2296583 h 4251330"/>
              <a:gd name="connsiteX16" fmla="*/ 0 w 10561638"/>
              <a:gd name="connsiteY16" fmla="*/ 0 h 4251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561638" h="4251330">
                <a:moveTo>
                  <a:pt x="0" y="0"/>
                </a:moveTo>
                <a:lnTo>
                  <a:pt x="1760273" y="0"/>
                </a:lnTo>
                <a:lnTo>
                  <a:pt x="1760273" y="0"/>
                </a:lnTo>
                <a:lnTo>
                  <a:pt x="4400683" y="0"/>
                </a:lnTo>
                <a:lnTo>
                  <a:pt x="10561638" y="0"/>
                </a:lnTo>
                <a:lnTo>
                  <a:pt x="10561638" y="2296583"/>
                </a:lnTo>
                <a:lnTo>
                  <a:pt x="10561638" y="2296583"/>
                </a:lnTo>
                <a:lnTo>
                  <a:pt x="10561638" y="3280833"/>
                </a:lnTo>
                <a:lnTo>
                  <a:pt x="10561638" y="3937000"/>
                </a:lnTo>
                <a:lnTo>
                  <a:pt x="2343283" y="3924300"/>
                </a:lnTo>
                <a:lnTo>
                  <a:pt x="2077263" y="4251330"/>
                </a:lnTo>
                <a:lnTo>
                  <a:pt x="1760273" y="3937000"/>
                </a:lnTo>
                <a:lnTo>
                  <a:pt x="0" y="3937000"/>
                </a:lnTo>
                <a:lnTo>
                  <a:pt x="0" y="3280833"/>
                </a:lnTo>
                <a:lnTo>
                  <a:pt x="0" y="2296583"/>
                </a:lnTo>
                <a:lnTo>
                  <a:pt x="0" y="22965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311174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ltGray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ffectLst>
            <a:innerShdw blurRad="63500" dist="50800" dir="5400000">
              <a:prstClr val="black">
                <a:alpha val="50000"/>
              </a:prstClr>
            </a:innerShdw>
          </a:effectLst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 anchor="ctr" anchorCtr="0"/>
          <a:lstStyle>
            <a:lvl1pPr>
              <a:defRPr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F6C47-B260-4BB6-8230-7D14D5CDE026}" type="datetimeFigureOut">
              <a:rPr lang="en-US" smtClean="0"/>
              <a:t>12/11/18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dirty="0"/>
              <a:t>Add a footer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42799-31AF-4FF8-9D79-C1A3E01FB2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0281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blackWhite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/>
        </p:spPr>
        <p:txBody>
          <a:bodyPr vert="horz" lIns="91440" tIns="45720" rIns="91440" bIns="45720" rtlCol="0" anchor="ctr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Add a footer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FB7F6C47-B260-4BB6-8230-7D14D5CDE026}" type="datetimeFigureOut">
              <a:rPr lang="en-US" smtClean="0"/>
              <a:t>12/11/18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A4942799-31AF-4FF8-9D79-C1A3E01FB2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9481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6" r:id="rId2"/>
    <p:sldLayoutId id="2147483687" r:id="rId3"/>
    <p:sldLayoutId id="2147483688" r:id="rId4"/>
    <p:sldLayoutId id="2147483689" r:id="rId5"/>
    <p:sldLayoutId id="2147483681" r:id="rId6"/>
    <p:sldLayoutId id="2147483690" r:id="rId7"/>
    <p:sldLayoutId id="2147483682" r:id="rId8"/>
    <p:sldLayoutId id="2147483674" r:id="rId9"/>
    <p:sldLayoutId id="2147483675" r:id="rId10"/>
    <p:sldLayoutId id="2147483677" r:id="rId11"/>
    <p:sldLayoutId id="2147483678" r:id="rId12"/>
    <p:sldLayoutId id="2147483679" r:id="rId13"/>
    <p:sldLayoutId id="2147483680" r:id="rId14"/>
    <p:sldLayoutId id="2147483683" r:id="rId15"/>
    <p:sldLayoutId id="2147483684" r:id="rId16"/>
    <p:sldLayoutId id="2147483686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000" b="0" kern="120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80000"/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80000"/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80000"/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80000"/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80000"/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corina.ilinca@outlook.co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mailto:corina.ilinca@outlook.com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://ec.europa.eu/commfrontoffice/publicopinion/index.cfm/Chart/index" TargetMode="Externa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international.ipums.org/international-action/variables/group?id=h-econ" TargetMode="External"/><Relationship Id="rId2" Type="http://schemas.openxmlformats.org/officeDocument/2006/relationships/hyperlink" Target="https://zacat.gesis.org/webview/" TargetMode="Externa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g2aging.org/" TargetMode="External"/><Relationship Id="rId4" Type="http://schemas.openxmlformats.org/officeDocument/2006/relationships/hyperlink" Target="http://data-archive.ac.uk/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stackoverflow.com/questions/14647006/is-there-a-python-module-to-open-spss-files" TargetMode="External"/><Relationship Id="rId2" Type="http://schemas.openxmlformats.org/officeDocument/2006/relationships/hyperlink" Target="https://pypi.org/project/savReaderWriter/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pythonfordatascience.org/recode-data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BBD2A-60FD-4D0C-8344-28D7E6E38BA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Probabilistic Programming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5F24E6-2AE8-4FD8-B92D-FE2CE716A2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1" y="5280846"/>
            <a:ext cx="10572000" cy="1398249"/>
          </a:xfrm>
        </p:spPr>
        <p:txBody>
          <a:bodyPr/>
          <a:lstStyle/>
          <a:p>
            <a:r>
              <a:rPr lang="en-US" dirty="0"/>
              <a:t>Corina </a:t>
            </a:r>
            <a:r>
              <a:rPr lang="en-US" dirty="0" err="1"/>
              <a:t>Ilinca</a:t>
            </a:r>
            <a:endParaRPr lang="en-US" dirty="0"/>
          </a:p>
          <a:p>
            <a:r>
              <a:rPr lang="en-US" sz="1800" dirty="0">
                <a:hlinkClick r:id="rId3"/>
              </a:rPr>
              <a:t>corina.ilinca@outlook.com</a:t>
            </a:r>
            <a:endParaRPr lang="en-US" sz="1800" dirty="0"/>
          </a:p>
          <a:p>
            <a:r>
              <a:rPr lang="en-US" sz="1800" dirty="0"/>
              <a:t>December 4, 2018</a:t>
            </a:r>
          </a:p>
        </p:txBody>
      </p:sp>
    </p:spTree>
    <p:extLst>
      <p:ext uri="{BB962C8B-B14F-4D97-AF65-F5344CB8AC3E}">
        <p14:creationId xmlns:p14="http://schemas.microsoft.com/office/powerpoint/2010/main" val="20938811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1378E-6BC1-A840-9191-36A07AFE0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sz="2800" dirty="0" err="1"/>
              <a:t>Structure</a:t>
            </a:r>
            <a:r>
              <a:rPr lang="ro-RO" sz="2800" dirty="0"/>
              <a:t> of </a:t>
            </a:r>
            <a:r>
              <a:rPr lang="ro-RO" sz="2800" dirty="0" err="1"/>
              <a:t>the</a:t>
            </a:r>
            <a:r>
              <a:rPr lang="ro-RO" sz="2800" dirty="0"/>
              <a:t> </a:t>
            </a:r>
            <a:r>
              <a:rPr lang="ro-RO" sz="2800" dirty="0" err="1"/>
              <a:t>article</a:t>
            </a:r>
            <a:r>
              <a:rPr lang="ro-RO" sz="2800" dirty="0"/>
              <a:t> (</a:t>
            </a:r>
            <a:r>
              <a:rPr lang="ro-RO" sz="2800" dirty="0" err="1"/>
              <a:t>Cutler</a:t>
            </a:r>
            <a:r>
              <a:rPr lang="ro-RO" sz="2800" dirty="0"/>
              <a:t> </a:t>
            </a:r>
            <a:r>
              <a:rPr lang="ro-RO" sz="2800" dirty="0" err="1"/>
              <a:t>and</a:t>
            </a:r>
            <a:r>
              <a:rPr lang="ro-RO" sz="2800" dirty="0"/>
              <a:t> Brăgaru* 2017)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51C237-7BC9-494C-AC21-6B7952FB1D3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8CF157-A31D-B94D-B7F8-DC9809AB4BE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456099" y="375312"/>
            <a:ext cx="5186363" cy="6107375"/>
          </a:xfrm>
        </p:spPr>
        <p:txBody>
          <a:bodyPr>
            <a:normAutofit fontScale="85000" lnSpcReduction="20000"/>
          </a:bodyPr>
          <a:lstStyle/>
          <a:p>
            <a:r>
              <a:rPr lang="ro-RO" dirty="0" err="1"/>
              <a:t>Literature</a:t>
            </a:r>
            <a:r>
              <a:rPr lang="ro-RO" dirty="0"/>
              <a:t> </a:t>
            </a:r>
            <a:r>
              <a:rPr lang="ro-RO" dirty="0" err="1"/>
              <a:t>review</a:t>
            </a:r>
            <a:r>
              <a:rPr lang="ro-RO" dirty="0"/>
              <a:t>: </a:t>
            </a:r>
            <a:r>
              <a:rPr lang="ro-RO" dirty="0" err="1"/>
              <a:t>influence</a:t>
            </a:r>
            <a:r>
              <a:rPr lang="ro-RO" dirty="0"/>
              <a:t> of cognitive </a:t>
            </a:r>
            <a:r>
              <a:rPr lang="ro-RO" dirty="0" err="1"/>
              <a:t>concerns</a:t>
            </a:r>
            <a:r>
              <a:rPr lang="ro-RO" dirty="0"/>
              <a:t> on </a:t>
            </a:r>
            <a:r>
              <a:rPr lang="ro-RO" dirty="0" err="1"/>
              <a:t>psychological</a:t>
            </a:r>
            <a:r>
              <a:rPr lang="ro-RO" dirty="0"/>
              <a:t> </a:t>
            </a:r>
            <a:r>
              <a:rPr lang="ro-RO" dirty="0" err="1"/>
              <a:t>well-being</a:t>
            </a:r>
            <a:endParaRPr lang="ro-RO" dirty="0"/>
          </a:p>
          <a:p>
            <a:r>
              <a:rPr lang="ro-RO" dirty="0" err="1"/>
              <a:t>Methodology</a:t>
            </a:r>
            <a:r>
              <a:rPr lang="ro-RO" dirty="0"/>
              <a:t>: longitudinal structural </a:t>
            </a:r>
            <a:r>
              <a:rPr lang="ro-RO" dirty="0" err="1"/>
              <a:t>equation</a:t>
            </a:r>
            <a:r>
              <a:rPr lang="ro-RO" dirty="0"/>
              <a:t> model </a:t>
            </a:r>
            <a:r>
              <a:rPr lang="ro-RO" dirty="0" err="1"/>
              <a:t>with</a:t>
            </a:r>
            <a:r>
              <a:rPr lang="ro-RO" dirty="0"/>
              <a:t> </a:t>
            </a:r>
            <a:r>
              <a:rPr lang="ro-RO" dirty="0" err="1"/>
              <a:t>three</a:t>
            </a:r>
            <a:r>
              <a:rPr lang="ro-RO" dirty="0"/>
              <a:t> </a:t>
            </a:r>
            <a:r>
              <a:rPr lang="ro-RO" dirty="0" err="1"/>
              <a:t>waves</a:t>
            </a:r>
            <a:r>
              <a:rPr lang="ro-RO" dirty="0"/>
              <a:t> of data; cognitive </a:t>
            </a:r>
            <a:r>
              <a:rPr lang="ro-RO" dirty="0" err="1"/>
              <a:t>concerns</a:t>
            </a:r>
            <a:r>
              <a:rPr lang="ro-RO" dirty="0"/>
              <a:t> are </a:t>
            </a:r>
            <a:r>
              <a:rPr lang="ro-RO" dirty="0" err="1"/>
              <a:t>summative</a:t>
            </a:r>
            <a:r>
              <a:rPr lang="ro-RO" dirty="0"/>
              <a:t> </a:t>
            </a:r>
            <a:r>
              <a:rPr lang="ro-RO" dirty="0" err="1"/>
              <a:t>scores</a:t>
            </a:r>
            <a:r>
              <a:rPr lang="ro-RO" dirty="0"/>
              <a:t> on </a:t>
            </a:r>
            <a:r>
              <a:rPr lang="ro-RO" dirty="0" err="1"/>
              <a:t>several</a:t>
            </a:r>
            <a:r>
              <a:rPr lang="ro-RO" dirty="0"/>
              <a:t> </a:t>
            </a:r>
            <a:r>
              <a:rPr lang="ro-RO" dirty="0" err="1"/>
              <a:t>indicators</a:t>
            </a:r>
            <a:r>
              <a:rPr lang="ro-RO" dirty="0"/>
              <a:t> (e.g. </a:t>
            </a:r>
            <a:r>
              <a:rPr lang="ro-RO" dirty="0" err="1"/>
              <a:t>worry</a:t>
            </a:r>
            <a:r>
              <a:rPr lang="ro-RO" dirty="0"/>
              <a:t> </a:t>
            </a:r>
            <a:r>
              <a:rPr lang="ro-RO" dirty="0" err="1"/>
              <a:t>about</a:t>
            </a:r>
            <a:r>
              <a:rPr lang="ro-RO" dirty="0"/>
              <a:t> </a:t>
            </a:r>
            <a:r>
              <a:rPr lang="ro-RO" dirty="0" err="1"/>
              <a:t>dementia,ability</a:t>
            </a:r>
            <a:r>
              <a:rPr lang="ro-RO" dirty="0"/>
              <a:t> </a:t>
            </a:r>
            <a:r>
              <a:rPr lang="ro-RO" dirty="0" err="1"/>
              <a:t>to</a:t>
            </a:r>
            <a:r>
              <a:rPr lang="ro-RO" dirty="0"/>
              <a:t> remember, </a:t>
            </a:r>
            <a:r>
              <a:rPr lang="ro-RO" dirty="0" err="1"/>
              <a:t>experiences</a:t>
            </a:r>
            <a:r>
              <a:rPr lang="ro-RO" dirty="0"/>
              <a:t> of </a:t>
            </a:r>
            <a:r>
              <a:rPr lang="ro-RO" dirty="0" err="1"/>
              <a:t>changing</a:t>
            </a:r>
            <a:r>
              <a:rPr lang="ro-RO" dirty="0"/>
              <a:t> </a:t>
            </a:r>
            <a:r>
              <a:rPr lang="ro-RO" dirty="0" err="1"/>
              <a:t>memory</a:t>
            </a:r>
            <a:r>
              <a:rPr lang="ro-RO" dirty="0"/>
              <a:t>).</a:t>
            </a:r>
          </a:p>
          <a:p>
            <a:r>
              <a:rPr lang="ro-RO" dirty="0" err="1"/>
              <a:t>Differences</a:t>
            </a:r>
            <a:r>
              <a:rPr lang="ro-RO" dirty="0"/>
              <a:t> </a:t>
            </a:r>
            <a:r>
              <a:rPr lang="ro-RO" dirty="0" err="1"/>
              <a:t>between</a:t>
            </a:r>
            <a:r>
              <a:rPr lang="ro-RO" dirty="0"/>
              <a:t> </a:t>
            </a:r>
            <a:r>
              <a:rPr lang="ro-RO" dirty="0" err="1"/>
              <a:t>using</a:t>
            </a:r>
            <a:r>
              <a:rPr lang="ro-RO" dirty="0"/>
              <a:t> </a:t>
            </a:r>
            <a:r>
              <a:rPr lang="ro-RO" dirty="0" err="1"/>
              <a:t>summative</a:t>
            </a:r>
            <a:r>
              <a:rPr lang="ro-RO" dirty="0"/>
              <a:t> </a:t>
            </a:r>
            <a:r>
              <a:rPr lang="ro-RO" dirty="0" err="1"/>
              <a:t>scores</a:t>
            </a:r>
            <a:r>
              <a:rPr lang="ro-RO" dirty="0"/>
              <a:t>, </a:t>
            </a:r>
            <a:r>
              <a:rPr lang="ro-RO" dirty="0" err="1"/>
              <a:t>exploratory</a:t>
            </a:r>
            <a:r>
              <a:rPr lang="ro-RO" dirty="0"/>
              <a:t> factor </a:t>
            </a:r>
            <a:r>
              <a:rPr lang="ro-RO" dirty="0" err="1"/>
              <a:t>analysis</a:t>
            </a:r>
            <a:r>
              <a:rPr lang="ro-RO" dirty="0"/>
              <a:t> (EFA) </a:t>
            </a:r>
            <a:r>
              <a:rPr lang="ro-RO" dirty="0" err="1"/>
              <a:t>with</a:t>
            </a:r>
            <a:r>
              <a:rPr lang="ro-RO" dirty="0"/>
              <a:t> </a:t>
            </a:r>
            <a:r>
              <a:rPr lang="ro-RO" dirty="0" err="1"/>
              <a:t>resulted</a:t>
            </a:r>
            <a:r>
              <a:rPr lang="ro-RO" dirty="0"/>
              <a:t> factorial </a:t>
            </a:r>
            <a:r>
              <a:rPr lang="ro-RO" dirty="0" err="1"/>
              <a:t>scores</a:t>
            </a:r>
            <a:r>
              <a:rPr lang="ro-RO" dirty="0"/>
              <a:t> or </a:t>
            </a:r>
            <a:r>
              <a:rPr lang="ro-RO" dirty="0" err="1"/>
              <a:t>confirmatory</a:t>
            </a:r>
            <a:r>
              <a:rPr lang="ro-RO" dirty="0"/>
              <a:t> factorial </a:t>
            </a:r>
            <a:r>
              <a:rPr lang="ro-RO" dirty="0" err="1"/>
              <a:t>analysis</a:t>
            </a:r>
            <a:r>
              <a:rPr lang="ro-RO" dirty="0"/>
              <a:t> </a:t>
            </a:r>
            <a:r>
              <a:rPr lang="ro-RO" dirty="0" err="1"/>
              <a:t>with</a:t>
            </a:r>
            <a:r>
              <a:rPr lang="ro-RO" dirty="0"/>
              <a:t> reflective or formative </a:t>
            </a:r>
            <a:r>
              <a:rPr lang="ro-RO" dirty="0" err="1"/>
              <a:t>factors</a:t>
            </a:r>
            <a:r>
              <a:rPr lang="ro-RO" dirty="0"/>
              <a:t> </a:t>
            </a:r>
            <a:r>
              <a:rPr lang="ro-RO" dirty="0" err="1"/>
              <a:t>included</a:t>
            </a:r>
            <a:r>
              <a:rPr lang="ro-RO" dirty="0"/>
              <a:t> in </a:t>
            </a:r>
            <a:r>
              <a:rPr lang="ro-RO" dirty="0" err="1"/>
              <a:t>the</a:t>
            </a:r>
            <a:r>
              <a:rPr lang="ro-RO" dirty="0"/>
              <a:t> model.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C5A761-BACD-6B47-9B76-81346E4F6FB9}"/>
              </a:ext>
            </a:extLst>
          </p:cNvPr>
          <p:cNvSpPr txBox="1"/>
          <p:nvPr/>
        </p:nvSpPr>
        <p:spPr>
          <a:xfrm>
            <a:off x="451514" y="6205688"/>
            <a:ext cx="37657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1200" dirty="0"/>
              <a:t>*Brăgaru </a:t>
            </a:r>
            <a:r>
              <a:rPr lang="ro-RO" sz="1200" dirty="0" err="1"/>
              <a:t>was</a:t>
            </a:r>
            <a:r>
              <a:rPr lang="ro-RO" sz="1200" dirty="0"/>
              <a:t> </a:t>
            </a:r>
            <a:r>
              <a:rPr lang="ro-RO" sz="1200" dirty="0" err="1"/>
              <a:t>my</a:t>
            </a:r>
            <a:r>
              <a:rPr lang="ro-RO" sz="1200" dirty="0"/>
              <a:t> </a:t>
            </a:r>
            <a:r>
              <a:rPr lang="ro-RO" sz="1200" dirty="0" err="1"/>
              <a:t>name</a:t>
            </a:r>
            <a:r>
              <a:rPr lang="ro-RO" sz="1200" dirty="0"/>
              <a:t> </a:t>
            </a:r>
            <a:r>
              <a:rPr lang="ro-RO" sz="1200" dirty="0" err="1"/>
              <a:t>before</a:t>
            </a:r>
            <a:r>
              <a:rPr lang="ro-RO" sz="1200" dirty="0"/>
              <a:t> </a:t>
            </a:r>
            <a:r>
              <a:rPr lang="ro-RO" sz="1200" dirty="0" err="1"/>
              <a:t>getting</a:t>
            </a:r>
            <a:r>
              <a:rPr lang="ro-RO" sz="1200" dirty="0"/>
              <a:t> </a:t>
            </a:r>
            <a:r>
              <a:rPr lang="ro-RO" sz="1200" dirty="0" err="1"/>
              <a:t>married</a:t>
            </a:r>
            <a:r>
              <a:rPr lang="ro-RO" sz="1200" dirty="0"/>
              <a:t>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8F9F2C0-D350-F34F-8ED7-7FD1BF31EB2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 bwMode="auto">
          <a:xfrm>
            <a:off x="451514" y="2222287"/>
            <a:ext cx="5553071" cy="3638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2221519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D17B7C8-58D5-DD48-9BBC-B2504F630211}"/>
              </a:ext>
            </a:extLst>
          </p:cNvPr>
          <p:cNvSpPr txBox="1"/>
          <p:nvPr/>
        </p:nvSpPr>
        <p:spPr>
          <a:xfrm>
            <a:off x="643467" y="5955883"/>
            <a:ext cx="3805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 err="1"/>
              <a:t>Source</a:t>
            </a:r>
            <a:r>
              <a:rPr lang="ro-RO" dirty="0"/>
              <a:t>: </a:t>
            </a:r>
            <a:r>
              <a:rPr lang="ro-RO" dirty="0" err="1"/>
              <a:t>Cutler</a:t>
            </a:r>
            <a:r>
              <a:rPr lang="ro-RO" dirty="0"/>
              <a:t> </a:t>
            </a:r>
            <a:r>
              <a:rPr lang="ro-RO" dirty="0" err="1"/>
              <a:t>and</a:t>
            </a:r>
            <a:r>
              <a:rPr lang="ro-RO" dirty="0"/>
              <a:t> Brăgaru 2017</a:t>
            </a:r>
          </a:p>
        </p:txBody>
      </p:sp>
      <p:pic>
        <p:nvPicPr>
          <p:cNvPr id="6" name="Picture 5" descr="A screenshot of a cell phone&#13;&#10;&#13;&#10;Description automatically generated">
            <a:extLst>
              <a:ext uri="{FF2B5EF4-FFF2-40B4-BE49-F238E27FC236}">
                <a16:creationId xmlns:a16="http://schemas.microsoft.com/office/drawing/2014/main" id="{8E354A5F-2242-F443-B44F-25DC4AF5C5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717451"/>
            <a:ext cx="10760772" cy="4941379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3442216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3;&#10;&#13;&#10;Description automatically generated">
            <a:extLst>
              <a:ext uri="{FF2B5EF4-FFF2-40B4-BE49-F238E27FC236}">
                <a16:creationId xmlns:a16="http://schemas.microsoft.com/office/drawing/2014/main" id="{BDBD6229-18B7-084F-AB2E-4612F2E29F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658445"/>
            <a:ext cx="10905066" cy="4825491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1B04822-C161-0C4E-82B0-3A3D0E8000EC}"/>
              </a:ext>
            </a:extLst>
          </p:cNvPr>
          <p:cNvSpPr txBox="1"/>
          <p:nvPr/>
        </p:nvSpPr>
        <p:spPr>
          <a:xfrm>
            <a:off x="643467" y="5830223"/>
            <a:ext cx="3805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 err="1"/>
              <a:t>Source</a:t>
            </a:r>
            <a:r>
              <a:rPr lang="ro-RO" dirty="0"/>
              <a:t>: </a:t>
            </a:r>
            <a:r>
              <a:rPr lang="ro-RO" dirty="0" err="1"/>
              <a:t>Cutler</a:t>
            </a:r>
            <a:r>
              <a:rPr lang="ro-RO" dirty="0"/>
              <a:t> </a:t>
            </a:r>
            <a:r>
              <a:rPr lang="ro-RO" dirty="0" err="1"/>
              <a:t>and</a:t>
            </a:r>
            <a:r>
              <a:rPr lang="ro-RO" dirty="0"/>
              <a:t> Brăgaru 2017</a:t>
            </a:r>
          </a:p>
        </p:txBody>
      </p:sp>
    </p:spTree>
    <p:extLst>
      <p:ext uri="{BB962C8B-B14F-4D97-AF65-F5344CB8AC3E}">
        <p14:creationId xmlns:p14="http://schemas.microsoft.com/office/powerpoint/2010/main" val="41532875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07FC3B9-53CF-F14A-A3DC-218B8AF6B3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374" t="9768" r="15113" b="11306"/>
          <a:stretch/>
        </p:blipFill>
        <p:spPr>
          <a:xfrm>
            <a:off x="1493426" y="363854"/>
            <a:ext cx="9205148" cy="5847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61534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9EC92-9C69-DE4E-AC26-2718D7E20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o-RO" sz="32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820FC5-E044-EA46-842C-48FF8A5DF7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ro-RO" sz="2400" dirty="0"/>
              <a:t>Abstract of </a:t>
            </a:r>
            <a:r>
              <a:rPr lang="ro-RO" sz="2400" dirty="0" err="1"/>
              <a:t>the</a:t>
            </a:r>
            <a:r>
              <a:rPr lang="ro-RO" sz="2400" dirty="0"/>
              <a:t> </a:t>
            </a:r>
            <a:r>
              <a:rPr lang="ro-RO" sz="2400" dirty="0" err="1"/>
              <a:t>article</a:t>
            </a:r>
            <a:r>
              <a:rPr lang="ro-RO" sz="2400" dirty="0"/>
              <a:t> (Vulpe </a:t>
            </a:r>
            <a:r>
              <a:rPr lang="ro-RO" sz="2400" dirty="0" err="1"/>
              <a:t>and</a:t>
            </a:r>
            <a:r>
              <a:rPr lang="ro-RO" sz="2400" dirty="0"/>
              <a:t> Ilinca 2017)</a:t>
            </a:r>
          </a:p>
        </p:txBody>
      </p:sp>
      <p:pic>
        <p:nvPicPr>
          <p:cNvPr id="7" name="Picture 6" descr="A close up of a newspaper&#13;&#10;&#13;&#10;Description automatically generated">
            <a:extLst>
              <a:ext uri="{FF2B5EF4-FFF2-40B4-BE49-F238E27FC236}">
                <a16:creationId xmlns:a16="http://schemas.microsoft.com/office/drawing/2014/main" id="{142F0F43-6758-034D-A624-D030F3C9AA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6337" y="379832"/>
            <a:ext cx="659130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1509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1FEB44AF-2CE1-7B46-91D5-C0D9073AED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098042"/>
            <a:ext cx="10905066" cy="466191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E5C1309-F0C3-6047-93A5-FC307AA48AEB}"/>
              </a:ext>
            </a:extLst>
          </p:cNvPr>
          <p:cNvSpPr txBox="1"/>
          <p:nvPr/>
        </p:nvSpPr>
        <p:spPr>
          <a:xfrm>
            <a:off x="812800" y="5759957"/>
            <a:ext cx="35012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 err="1"/>
              <a:t>Source</a:t>
            </a:r>
            <a:r>
              <a:rPr lang="ro-RO" dirty="0"/>
              <a:t>: Vulpe </a:t>
            </a:r>
            <a:r>
              <a:rPr lang="ro-RO" dirty="0" err="1"/>
              <a:t>and</a:t>
            </a:r>
            <a:r>
              <a:rPr lang="ro-RO" dirty="0"/>
              <a:t> Ilinca 2017</a:t>
            </a:r>
          </a:p>
        </p:txBody>
      </p:sp>
    </p:spTree>
    <p:extLst>
      <p:ext uri="{BB962C8B-B14F-4D97-AF65-F5344CB8AC3E}">
        <p14:creationId xmlns:p14="http://schemas.microsoft.com/office/powerpoint/2010/main" val="22996106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C5AAC6B-39FD-BC4C-8FF8-324BB02692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793" t="13526" r="1329" b="8986"/>
          <a:stretch/>
        </p:blipFill>
        <p:spPr>
          <a:xfrm>
            <a:off x="2759374" y="335607"/>
            <a:ext cx="6371926" cy="6186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4571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CDAC8-1E33-064D-9D3F-4E2EF1B47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sz="2800" dirty="0" err="1"/>
              <a:t>Structure</a:t>
            </a:r>
            <a:r>
              <a:rPr lang="ro-RO" sz="2800" dirty="0"/>
              <a:t> of </a:t>
            </a:r>
            <a:r>
              <a:rPr lang="ro-RO" sz="2800" dirty="0" err="1"/>
              <a:t>the</a:t>
            </a:r>
            <a:r>
              <a:rPr lang="ro-RO" sz="2800" dirty="0"/>
              <a:t> </a:t>
            </a:r>
            <a:r>
              <a:rPr lang="ro-RO" sz="2800" dirty="0" err="1"/>
              <a:t>article</a:t>
            </a:r>
            <a:r>
              <a:rPr lang="ro-RO" sz="2800" dirty="0"/>
              <a:t> (</a:t>
            </a:r>
            <a:r>
              <a:rPr lang="ro-RO" sz="2800" dirty="0" err="1"/>
              <a:t>Cutler</a:t>
            </a:r>
            <a:r>
              <a:rPr lang="ro-RO" sz="2800" dirty="0"/>
              <a:t> </a:t>
            </a:r>
            <a:r>
              <a:rPr lang="ro-RO" sz="2800" dirty="0" err="1"/>
              <a:t>and</a:t>
            </a:r>
            <a:r>
              <a:rPr lang="ro-RO" sz="2800" dirty="0"/>
              <a:t> Brăgaru 2015)</a:t>
            </a:r>
          </a:p>
        </p:txBody>
      </p:sp>
      <p:pic>
        <p:nvPicPr>
          <p:cNvPr id="6" name="Content Placeholder 5" descr="A picture containing text, map&#13;&#10;&#13;&#10;Description automatically generated">
            <a:extLst>
              <a:ext uri="{FF2B5EF4-FFF2-40B4-BE49-F238E27FC236}">
                <a16:creationId xmlns:a16="http://schemas.microsoft.com/office/drawing/2014/main" id="{1D8F48D0-A4C4-004B-8BD3-4738CBA8CE4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66732" y="2222500"/>
            <a:ext cx="5121311" cy="3638550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5B8506-6E95-8940-ACD3-3DBABF473FD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ro-RO" dirty="0" err="1"/>
              <a:t>Literature</a:t>
            </a:r>
            <a:r>
              <a:rPr lang="ro-RO" dirty="0"/>
              <a:t> </a:t>
            </a:r>
            <a:r>
              <a:rPr lang="ro-RO" dirty="0" err="1"/>
              <a:t>review</a:t>
            </a:r>
            <a:r>
              <a:rPr lang="ro-RO" dirty="0"/>
              <a:t>: </a:t>
            </a:r>
            <a:r>
              <a:rPr lang="ro-RO" dirty="0" err="1"/>
              <a:t>importance</a:t>
            </a:r>
            <a:r>
              <a:rPr lang="ro-RO" dirty="0"/>
              <a:t> over </a:t>
            </a:r>
            <a:r>
              <a:rPr lang="ro-RO" dirty="0" err="1"/>
              <a:t>time</a:t>
            </a:r>
            <a:r>
              <a:rPr lang="ro-RO" dirty="0"/>
              <a:t> of self-</a:t>
            </a:r>
            <a:r>
              <a:rPr lang="ro-RO" dirty="0" err="1"/>
              <a:t>rated</a:t>
            </a:r>
            <a:r>
              <a:rPr lang="ro-RO" dirty="0"/>
              <a:t> </a:t>
            </a:r>
            <a:r>
              <a:rPr lang="ro-RO" dirty="0" err="1"/>
              <a:t>memory</a:t>
            </a:r>
            <a:r>
              <a:rPr lang="ro-RO"/>
              <a:t> on </a:t>
            </a:r>
            <a:r>
              <a:rPr lang="ro-RO" dirty="0" err="1"/>
              <a:t>worry</a:t>
            </a:r>
            <a:r>
              <a:rPr lang="ro-RO" dirty="0"/>
              <a:t> </a:t>
            </a:r>
            <a:r>
              <a:rPr lang="ro-RO" dirty="0" err="1"/>
              <a:t>about</a:t>
            </a:r>
            <a:r>
              <a:rPr lang="ro-RO" dirty="0"/>
              <a:t> </a:t>
            </a:r>
            <a:r>
              <a:rPr lang="ro-RO" dirty="0" err="1"/>
              <a:t>getting</a:t>
            </a:r>
            <a:r>
              <a:rPr lang="ro-RO" dirty="0"/>
              <a:t> Alzheimer </a:t>
            </a:r>
            <a:r>
              <a:rPr lang="ro-RO" dirty="0" err="1"/>
              <a:t>disease</a:t>
            </a:r>
            <a:endParaRPr lang="ro-RO" dirty="0"/>
          </a:p>
          <a:p>
            <a:r>
              <a:rPr lang="ro-RO" dirty="0" err="1"/>
              <a:t>Methodology</a:t>
            </a:r>
            <a:r>
              <a:rPr lang="ro-RO" dirty="0"/>
              <a:t>: latent </a:t>
            </a:r>
            <a:r>
              <a:rPr lang="ro-RO" dirty="0" err="1"/>
              <a:t>growth</a:t>
            </a:r>
            <a:r>
              <a:rPr lang="ro-RO" dirty="0"/>
              <a:t> curve </a:t>
            </a:r>
            <a:r>
              <a:rPr lang="ro-RO" dirty="0" err="1"/>
              <a:t>modeling</a:t>
            </a:r>
            <a:r>
              <a:rPr lang="ro-RO" dirty="0"/>
              <a:t> </a:t>
            </a:r>
            <a:r>
              <a:rPr lang="ro-RO" dirty="0" err="1"/>
              <a:t>within</a:t>
            </a:r>
            <a:r>
              <a:rPr lang="ro-RO" dirty="0"/>
              <a:t> a structural </a:t>
            </a:r>
            <a:r>
              <a:rPr lang="ro-RO" dirty="0" err="1"/>
              <a:t>equation</a:t>
            </a:r>
            <a:r>
              <a:rPr lang="ro-RO" dirty="0"/>
              <a:t> model; 10 </a:t>
            </a:r>
            <a:r>
              <a:rPr lang="ro-RO" dirty="0" err="1"/>
              <a:t>waves</a:t>
            </a:r>
            <a:r>
              <a:rPr lang="ro-RO" dirty="0"/>
              <a:t> of data </a:t>
            </a:r>
            <a:r>
              <a:rPr lang="ro-RO" dirty="0" err="1"/>
              <a:t>from</a:t>
            </a:r>
            <a:r>
              <a:rPr lang="ro-RO" dirty="0"/>
              <a:t> </a:t>
            </a:r>
            <a:r>
              <a:rPr lang="ro-RO" dirty="0" err="1"/>
              <a:t>the</a:t>
            </a:r>
            <a:r>
              <a:rPr lang="ro-RO" dirty="0"/>
              <a:t> </a:t>
            </a:r>
            <a:r>
              <a:rPr lang="ro-RO" dirty="0" err="1"/>
              <a:t>Health</a:t>
            </a:r>
            <a:r>
              <a:rPr lang="ro-RO" dirty="0"/>
              <a:t> </a:t>
            </a:r>
            <a:r>
              <a:rPr lang="ro-RO" dirty="0" err="1"/>
              <a:t>and</a:t>
            </a:r>
            <a:r>
              <a:rPr lang="ro-RO" dirty="0"/>
              <a:t> </a:t>
            </a:r>
            <a:r>
              <a:rPr lang="ro-RO" dirty="0" err="1"/>
              <a:t>Retirement</a:t>
            </a:r>
            <a:r>
              <a:rPr lang="ro-RO" dirty="0"/>
              <a:t> </a:t>
            </a:r>
            <a:r>
              <a:rPr lang="ro-RO" dirty="0" err="1"/>
              <a:t>Study</a:t>
            </a:r>
            <a:r>
              <a:rPr lang="ro-RO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956771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screenshot of a cell phone&#13;&#10;&#13;&#10;Description automatically generated">
            <a:extLst>
              <a:ext uri="{FF2B5EF4-FFF2-40B4-BE49-F238E27FC236}">
                <a16:creationId xmlns:a16="http://schemas.microsoft.com/office/drawing/2014/main" id="{31393112-2E79-FC4F-947B-189D721A78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7203" y="643467"/>
            <a:ext cx="7737593" cy="557106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F45819C-6389-C34D-A254-A6BB8971E3C0}"/>
              </a:ext>
            </a:extLst>
          </p:cNvPr>
          <p:cNvSpPr txBox="1"/>
          <p:nvPr/>
        </p:nvSpPr>
        <p:spPr>
          <a:xfrm>
            <a:off x="776325" y="5485067"/>
            <a:ext cx="29017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 err="1"/>
              <a:t>Source</a:t>
            </a:r>
            <a:r>
              <a:rPr lang="ro-RO" dirty="0"/>
              <a:t>: </a:t>
            </a:r>
          </a:p>
          <a:p>
            <a:r>
              <a:rPr lang="ro-RO" dirty="0" err="1"/>
              <a:t>Cutler</a:t>
            </a:r>
            <a:r>
              <a:rPr lang="ro-RO" dirty="0"/>
              <a:t> </a:t>
            </a:r>
            <a:r>
              <a:rPr lang="ro-RO" dirty="0" err="1"/>
              <a:t>and</a:t>
            </a:r>
            <a:r>
              <a:rPr lang="ro-RO" dirty="0"/>
              <a:t> Brăgaru 2015</a:t>
            </a:r>
          </a:p>
        </p:txBody>
      </p:sp>
    </p:spTree>
    <p:extLst>
      <p:ext uri="{BB962C8B-B14F-4D97-AF65-F5344CB8AC3E}">
        <p14:creationId xmlns:p14="http://schemas.microsoft.com/office/powerpoint/2010/main" val="19121609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D2BDDF1-257B-584B-9A57-59A6A3D0D1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154" t="12560" r="14565" b="10531"/>
          <a:stretch/>
        </p:blipFill>
        <p:spPr>
          <a:xfrm>
            <a:off x="3558736" y="0"/>
            <a:ext cx="51764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7691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0492D-A0D0-1F4A-A016-1A92F3DE0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 err="1"/>
              <a:t>About</a:t>
            </a:r>
            <a:r>
              <a:rPr lang="ro-RO" dirty="0"/>
              <a:t> </a:t>
            </a:r>
            <a:r>
              <a:rPr lang="ro-RO" dirty="0" err="1"/>
              <a:t>projects</a:t>
            </a:r>
            <a:endParaRPr lang="ro-RO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17CC66-E75D-194B-902B-A1D5E62D5C2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ro-RO" sz="2400" dirty="0" err="1"/>
              <a:t>Professor</a:t>
            </a:r>
            <a:r>
              <a:rPr lang="ro-RO" sz="2400" dirty="0"/>
              <a:t> Marius Popescu </a:t>
            </a:r>
            <a:r>
              <a:rPr lang="ro-RO" sz="2400" dirty="0" err="1"/>
              <a:t>is</a:t>
            </a:r>
            <a:r>
              <a:rPr lang="ro-RO" sz="2400" dirty="0"/>
              <a:t> </a:t>
            </a:r>
            <a:r>
              <a:rPr lang="ro-RO" sz="2400" dirty="0" err="1"/>
              <a:t>presenting</a:t>
            </a:r>
            <a:r>
              <a:rPr lang="ro-RO" sz="2400" dirty="0"/>
              <a:t> </a:t>
            </a:r>
            <a:r>
              <a:rPr lang="ro-RO" sz="2400" dirty="0" err="1"/>
              <a:t>the</a:t>
            </a:r>
            <a:r>
              <a:rPr lang="ro-RO" sz="2400" dirty="0"/>
              <a:t> task for </a:t>
            </a:r>
            <a:r>
              <a:rPr lang="ro-RO" sz="2400" dirty="0" err="1"/>
              <a:t>the</a:t>
            </a:r>
            <a:r>
              <a:rPr lang="ro-RO" sz="2400" dirty="0"/>
              <a:t> </a:t>
            </a:r>
            <a:r>
              <a:rPr lang="ro-RO" sz="2400" dirty="0" err="1"/>
              <a:t>second</a:t>
            </a:r>
            <a:r>
              <a:rPr lang="ro-RO" sz="2400" dirty="0"/>
              <a:t> </a:t>
            </a:r>
            <a:r>
              <a:rPr lang="ro-RO" sz="2400" dirty="0" err="1"/>
              <a:t>project</a:t>
            </a:r>
            <a:r>
              <a:rPr lang="ro-RO" sz="2400" dirty="0"/>
              <a:t> </a:t>
            </a:r>
            <a:r>
              <a:rPr lang="ro-RO" sz="2400" dirty="0" err="1"/>
              <a:t>next</a:t>
            </a:r>
            <a:r>
              <a:rPr lang="ro-RO" sz="2400" dirty="0"/>
              <a:t> </a:t>
            </a:r>
            <a:r>
              <a:rPr lang="ro-RO" sz="2400" dirty="0" err="1"/>
              <a:t>time</a:t>
            </a:r>
            <a:r>
              <a:rPr lang="ro-RO" sz="2400" dirty="0"/>
              <a:t>, on </a:t>
            </a:r>
            <a:r>
              <a:rPr lang="ro-RO" sz="2400" dirty="0" err="1"/>
              <a:t>December</a:t>
            </a:r>
            <a:r>
              <a:rPr lang="ro-RO" sz="2400" dirty="0"/>
              <a:t> 11.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390F46-8D6B-C24C-981E-28A73C93F2F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First project due date:  Thursday, December 6, 10 am.</a:t>
            </a:r>
          </a:p>
          <a:p>
            <a:r>
              <a:rPr lang="en-US" sz="2400" dirty="0"/>
              <a:t>Please send your projects to the following e-mail address: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>
                <a:hlinkClick r:id="rId2"/>
              </a:rPr>
              <a:t>corina.ilinca@outlook.com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804867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51E9DF9-B045-DB44-99B3-BEAF83DD76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1683" y="643467"/>
            <a:ext cx="5670296" cy="557106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9D5A1B2-CA2B-DC44-8013-33A49399FED2}"/>
              </a:ext>
            </a:extLst>
          </p:cNvPr>
          <p:cNvSpPr txBox="1"/>
          <p:nvPr/>
        </p:nvSpPr>
        <p:spPr>
          <a:xfrm>
            <a:off x="828998" y="1859339"/>
            <a:ext cx="45593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/>
              <a:t>”</a:t>
            </a:r>
            <a:r>
              <a:rPr lang="ro-RO" dirty="0" err="1"/>
              <a:t>Histograms</a:t>
            </a:r>
            <a:r>
              <a:rPr lang="ro-RO" dirty="0"/>
              <a:t> of </a:t>
            </a:r>
            <a:r>
              <a:rPr lang="ro-RO" dirty="0" err="1"/>
              <a:t>risk</a:t>
            </a:r>
            <a:r>
              <a:rPr lang="ro-RO" dirty="0"/>
              <a:t> of ovarian </a:t>
            </a:r>
            <a:r>
              <a:rPr lang="ro-RO" dirty="0" err="1"/>
              <a:t>malignancy</a:t>
            </a:r>
            <a:r>
              <a:rPr lang="ro-RO" dirty="0"/>
              <a:t> </a:t>
            </a:r>
            <a:r>
              <a:rPr lang="ro-RO" dirty="0" err="1"/>
              <a:t>algorithm</a:t>
            </a:r>
            <a:r>
              <a:rPr lang="ro-RO" dirty="0"/>
              <a:t> </a:t>
            </a:r>
            <a:r>
              <a:rPr lang="ro-RO" dirty="0" err="1"/>
              <a:t>scores</a:t>
            </a:r>
            <a:r>
              <a:rPr lang="ro-RO" dirty="0"/>
              <a:t> </a:t>
            </a:r>
            <a:r>
              <a:rPr lang="ro-RO" dirty="0" err="1"/>
              <a:t>and</a:t>
            </a:r>
            <a:r>
              <a:rPr lang="ro-RO" dirty="0"/>
              <a:t> cancer antigen 125 </a:t>
            </a:r>
            <a:r>
              <a:rPr lang="ro-RO" dirty="0" err="1"/>
              <a:t>levels</a:t>
            </a:r>
            <a:r>
              <a:rPr lang="ro-RO" dirty="0"/>
              <a:t> for pre/</a:t>
            </a:r>
            <a:r>
              <a:rPr lang="ro-RO" dirty="0" err="1"/>
              <a:t>postmenopausal</a:t>
            </a:r>
            <a:r>
              <a:rPr lang="ro-RO" dirty="0"/>
              <a:t> </a:t>
            </a:r>
            <a:r>
              <a:rPr lang="ro-RO" dirty="0" err="1"/>
              <a:t>groups</a:t>
            </a:r>
            <a:r>
              <a:rPr lang="ro-RO" dirty="0"/>
              <a:t>. ROMA </a:t>
            </a:r>
            <a:r>
              <a:rPr lang="ro-RO" dirty="0" err="1"/>
              <a:t>score</a:t>
            </a:r>
            <a:r>
              <a:rPr lang="ro-RO" dirty="0"/>
              <a:t> for </a:t>
            </a:r>
            <a:r>
              <a:rPr lang="ro-RO" dirty="0" err="1"/>
              <a:t>premenopausal</a:t>
            </a:r>
            <a:r>
              <a:rPr lang="ro-RO" dirty="0"/>
              <a:t> (A) </a:t>
            </a:r>
            <a:r>
              <a:rPr lang="ro-RO" dirty="0" err="1"/>
              <a:t>and</a:t>
            </a:r>
            <a:r>
              <a:rPr lang="ro-RO" dirty="0"/>
              <a:t> </a:t>
            </a:r>
            <a:r>
              <a:rPr lang="ro-RO" dirty="0" err="1"/>
              <a:t>postmenopausal</a:t>
            </a:r>
            <a:r>
              <a:rPr lang="ro-RO" dirty="0"/>
              <a:t> (C) </a:t>
            </a:r>
            <a:r>
              <a:rPr lang="ro-RO" dirty="0" err="1"/>
              <a:t>patients</a:t>
            </a:r>
            <a:r>
              <a:rPr lang="ro-RO" dirty="0"/>
              <a:t>. CA-125 </a:t>
            </a:r>
            <a:r>
              <a:rPr lang="ro-RO" dirty="0" err="1"/>
              <a:t>levels</a:t>
            </a:r>
            <a:r>
              <a:rPr lang="ro-RO" dirty="0"/>
              <a:t> of </a:t>
            </a:r>
            <a:r>
              <a:rPr lang="ro-RO" dirty="0" err="1"/>
              <a:t>premenopausal</a:t>
            </a:r>
            <a:r>
              <a:rPr lang="ro-RO" dirty="0"/>
              <a:t> (B) </a:t>
            </a:r>
            <a:r>
              <a:rPr lang="ro-RO" dirty="0" err="1"/>
              <a:t>and</a:t>
            </a:r>
            <a:r>
              <a:rPr lang="ro-RO" dirty="0"/>
              <a:t> </a:t>
            </a:r>
            <a:r>
              <a:rPr lang="ro-RO" dirty="0" err="1"/>
              <a:t>postmenopausal</a:t>
            </a:r>
            <a:r>
              <a:rPr lang="ro-RO" dirty="0"/>
              <a:t> (D) </a:t>
            </a:r>
            <a:r>
              <a:rPr lang="ro-RO" dirty="0" err="1"/>
              <a:t>patients</a:t>
            </a:r>
            <a:r>
              <a:rPr lang="ro-RO" dirty="0"/>
              <a:t>. CA-125 = cancer antigen 125, ROMA = </a:t>
            </a:r>
            <a:r>
              <a:rPr lang="ro-RO" dirty="0" err="1"/>
              <a:t>Risk</a:t>
            </a:r>
            <a:r>
              <a:rPr lang="ro-RO" dirty="0"/>
              <a:t> of Ovarian </a:t>
            </a:r>
            <a:r>
              <a:rPr lang="ro-RO" dirty="0" err="1"/>
              <a:t>Malignancy</a:t>
            </a:r>
            <a:r>
              <a:rPr lang="ro-RO" dirty="0"/>
              <a:t> </a:t>
            </a:r>
            <a:r>
              <a:rPr lang="ro-RO" dirty="0" err="1"/>
              <a:t>Algorithm</a:t>
            </a:r>
            <a:r>
              <a:rPr lang="ro-RO" dirty="0"/>
              <a:t>.”</a:t>
            </a:r>
          </a:p>
          <a:p>
            <a:r>
              <a:rPr lang="ro-RO" dirty="0"/>
              <a:t>(Ionescu et al. 2018)</a:t>
            </a:r>
          </a:p>
        </p:txBody>
      </p:sp>
    </p:spTree>
    <p:extLst>
      <p:ext uri="{BB962C8B-B14F-4D97-AF65-F5344CB8AC3E}">
        <p14:creationId xmlns:p14="http://schemas.microsoft.com/office/powerpoint/2010/main" val="32338721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3;&#10;&#13;&#10;Description automatically generated">
            <a:extLst>
              <a:ext uri="{FF2B5EF4-FFF2-40B4-BE49-F238E27FC236}">
                <a16:creationId xmlns:a16="http://schemas.microsoft.com/office/drawing/2014/main" id="{8125AEEF-AA91-214A-A8BD-1615D41292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7342" y="643466"/>
            <a:ext cx="8637315" cy="557106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CE85713-62D2-2A4B-9F6A-184BC0D61D6B}"/>
              </a:ext>
            </a:extLst>
          </p:cNvPr>
          <p:cNvSpPr txBox="1"/>
          <p:nvPr/>
        </p:nvSpPr>
        <p:spPr>
          <a:xfrm>
            <a:off x="1777342" y="6337300"/>
            <a:ext cx="3166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 err="1"/>
              <a:t>Source</a:t>
            </a:r>
            <a:r>
              <a:rPr lang="ro-RO" dirty="0"/>
              <a:t>: Ionescu et. al 2018</a:t>
            </a:r>
          </a:p>
        </p:txBody>
      </p:sp>
    </p:spTree>
    <p:extLst>
      <p:ext uri="{BB962C8B-B14F-4D97-AF65-F5344CB8AC3E}">
        <p14:creationId xmlns:p14="http://schemas.microsoft.com/office/powerpoint/2010/main" val="19075740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3;&#10;&#13;&#10;Description automatically generated">
            <a:extLst>
              <a:ext uri="{FF2B5EF4-FFF2-40B4-BE49-F238E27FC236}">
                <a16:creationId xmlns:a16="http://schemas.microsoft.com/office/drawing/2014/main" id="{69CF39D5-E0EE-A649-BB4E-88C792B9CD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4447" y="0"/>
            <a:ext cx="96631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257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social media post&#13;&#10;&#13;&#10;Description automatically generated">
            <a:extLst>
              <a:ext uri="{FF2B5EF4-FFF2-40B4-BE49-F238E27FC236}">
                <a16:creationId xmlns:a16="http://schemas.microsoft.com/office/drawing/2014/main" id="{C7CD622C-C780-1348-919C-00F9A2EB73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6107" y="0"/>
            <a:ext cx="9539785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9A58E7E-32F6-F349-95DA-7B2E104B7681}"/>
              </a:ext>
            </a:extLst>
          </p:cNvPr>
          <p:cNvSpPr txBox="1"/>
          <p:nvPr/>
        </p:nvSpPr>
        <p:spPr>
          <a:xfrm>
            <a:off x="3987800" y="6108700"/>
            <a:ext cx="3106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 err="1"/>
              <a:t>Source</a:t>
            </a:r>
            <a:r>
              <a:rPr lang="ro-RO" dirty="0"/>
              <a:t>: Dimitriu et. al 2018</a:t>
            </a:r>
          </a:p>
        </p:txBody>
      </p:sp>
    </p:spTree>
    <p:extLst>
      <p:ext uri="{BB962C8B-B14F-4D97-AF65-F5344CB8AC3E}">
        <p14:creationId xmlns:p14="http://schemas.microsoft.com/office/powerpoint/2010/main" val="26666138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3;&#10;&#13;&#10;Description automatically generated">
            <a:extLst>
              <a:ext uri="{FF2B5EF4-FFF2-40B4-BE49-F238E27FC236}">
                <a16:creationId xmlns:a16="http://schemas.microsoft.com/office/drawing/2014/main" id="{B6C38AC3-EDCD-C14C-AB41-DD50A5CB75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7950" y="1354665"/>
            <a:ext cx="5829300" cy="28067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4B8F0C1-105A-934C-BDF5-A58F657EC4C4}"/>
              </a:ext>
            </a:extLst>
          </p:cNvPr>
          <p:cNvSpPr txBox="1"/>
          <p:nvPr/>
        </p:nvSpPr>
        <p:spPr>
          <a:xfrm>
            <a:off x="2817495" y="4357870"/>
            <a:ext cx="549021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 err="1"/>
              <a:t>Source</a:t>
            </a:r>
            <a:r>
              <a:rPr lang="ro-RO" dirty="0"/>
              <a:t>: Dimitriu et. al 2018.</a:t>
            </a:r>
          </a:p>
          <a:p>
            <a:endParaRPr lang="ro-RO" dirty="0"/>
          </a:p>
          <a:p>
            <a:r>
              <a:rPr lang="ro-RO" dirty="0" err="1"/>
              <a:t>Example</a:t>
            </a:r>
            <a:r>
              <a:rPr lang="ro-RO" dirty="0"/>
              <a:t> for </a:t>
            </a:r>
            <a:r>
              <a:rPr lang="ro-RO" dirty="0" err="1"/>
              <a:t>reading</a:t>
            </a:r>
            <a:r>
              <a:rPr lang="ro-RO" dirty="0"/>
              <a:t> </a:t>
            </a:r>
            <a:r>
              <a:rPr lang="ro-RO" dirty="0" err="1"/>
              <a:t>percentages</a:t>
            </a:r>
            <a:r>
              <a:rPr lang="ro-RO" dirty="0"/>
              <a:t> in </a:t>
            </a:r>
            <a:r>
              <a:rPr lang="ro-RO" dirty="0" err="1"/>
              <a:t>the</a:t>
            </a:r>
            <a:r>
              <a:rPr lang="ro-RO" dirty="0"/>
              <a:t> table: 27% of at </a:t>
            </a:r>
            <a:r>
              <a:rPr lang="ro-RO" dirty="0" err="1"/>
              <a:t>term</a:t>
            </a:r>
            <a:r>
              <a:rPr lang="ro-RO" dirty="0"/>
              <a:t> </a:t>
            </a:r>
            <a:r>
              <a:rPr lang="ro-RO" dirty="0" err="1"/>
              <a:t>births</a:t>
            </a:r>
            <a:r>
              <a:rPr lang="ro-RO" dirty="0"/>
              <a:t> </a:t>
            </a:r>
            <a:r>
              <a:rPr lang="ro-RO" dirty="0" err="1"/>
              <a:t>were</a:t>
            </a:r>
            <a:r>
              <a:rPr lang="ro-RO" dirty="0"/>
              <a:t> </a:t>
            </a:r>
            <a:r>
              <a:rPr lang="ro-RO" dirty="0" err="1"/>
              <a:t>spontaneous</a:t>
            </a:r>
            <a:r>
              <a:rPr lang="ro-RO" dirty="0"/>
              <a:t>.  </a:t>
            </a:r>
          </a:p>
          <a:p>
            <a:endParaRPr lang="ro-RO" dirty="0"/>
          </a:p>
          <a:p>
            <a:r>
              <a:rPr lang="ro-RO" dirty="0" err="1"/>
              <a:t>Incorrect</a:t>
            </a:r>
            <a:r>
              <a:rPr lang="ro-RO" dirty="0"/>
              <a:t> </a:t>
            </a:r>
            <a:r>
              <a:rPr lang="ro-RO" dirty="0" err="1"/>
              <a:t>reading</a:t>
            </a:r>
            <a:r>
              <a:rPr lang="ro-RO" dirty="0"/>
              <a:t>:</a:t>
            </a:r>
          </a:p>
          <a:p>
            <a:r>
              <a:rPr lang="ro-RO" dirty="0"/>
              <a:t>27% of </a:t>
            </a:r>
            <a:r>
              <a:rPr lang="ro-RO" dirty="0" err="1"/>
              <a:t>spontaneous</a:t>
            </a:r>
            <a:r>
              <a:rPr lang="ro-RO" dirty="0"/>
              <a:t> </a:t>
            </a:r>
            <a:r>
              <a:rPr lang="ro-RO" dirty="0" err="1"/>
              <a:t>births</a:t>
            </a:r>
            <a:r>
              <a:rPr lang="ro-RO" dirty="0"/>
              <a:t> </a:t>
            </a:r>
            <a:r>
              <a:rPr lang="ro-RO" dirty="0" err="1"/>
              <a:t>were</a:t>
            </a:r>
            <a:r>
              <a:rPr lang="ro-RO" dirty="0"/>
              <a:t> at </a:t>
            </a:r>
            <a:r>
              <a:rPr lang="ro-RO" dirty="0" err="1"/>
              <a:t>term</a:t>
            </a:r>
            <a:r>
              <a:rPr lang="ro-RO" dirty="0"/>
              <a:t>.</a:t>
            </a:r>
          </a:p>
          <a:p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24842536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656E56B-18D9-E347-B4BB-0540608178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043" t="15345" r="3995" b="37507"/>
          <a:stretch/>
        </p:blipFill>
        <p:spPr>
          <a:xfrm>
            <a:off x="1705821" y="349969"/>
            <a:ext cx="8780357" cy="5885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6499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screenshot&#13;&#10;&#13;&#10;Description automatically generated">
            <a:extLst>
              <a:ext uri="{FF2B5EF4-FFF2-40B4-BE49-F238E27FC236}">
                <a16:creationId xmlns:a16="http://schemas.microsoft.com/office/drawing/2014/main" id="{86DBB931-3D7A-4742-99B3-1C7B58FDBC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106" y="2716558"/>
            <a:ext cx="4338525" cy="289341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12F1DB5E-C3F3-8E4B-98FA-9D6B0EB12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sz="2800" dirty="0" err="1"/>
              <a:t>Source</a:t>
            </a:r>
            <a:r>
              <a:rPr lang="ro-RO" sz="2800" dirty="0"/>
              <a:t>:</a:t>
            </a:r>
            <a:br>
              <a:rPr lang="ro-RO" sz="2800" dirty="0"/>
            </a:br>
            <a:r>
              <a:rPr lang="ro-RO" sz="2800" dirty="0"/>
              <a:t>Mihai </a:t>
            </a:r>
            <a:r>
              <a:rPr lang="ro-RO" sz="2800" dirty="0" err="1"/>
              <a:t>and</a:t>
            </a:r>
            <a:r>
              <a:rPr lang="ro-RO" sz="2800" dirty="0"/>
              <a:t> Brăgaru 2015</a:t>
            </a:r>
          </a:p>
        </p:txBody>
      </p:sp>
      <p:pic>
        <p:nvPicPr>
          <p:cNvPr id="8" name="Content Placeholder 7" descr="A close up of text on a white background&#13;&#10;&#13;&#10;Description automatically generated">
            <a:extLst>
              <a:ext uri="{FF2B5EF4-FFF2-40B4-BE49-F238E27FC236}">
                <a16:creationId xmlns:a16="http://schemas.microsoft.com/office/drawing/2014/main" id="{D007390D-13E3-B841-BA11-EEF220630D95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3"/>
          <a:stretch>
            <a:fillRect/>
          </a:stretch>
        </p:blipFill>
        <p:spPr>
          <a:xfrm>
            <a:off x="5069017" y="375313"/>
            <a:ext cx="6671469" cy="6234791"/>
          </a:xfrm>
        </p:spPr>
      </p:pic>
    </p:spTree>
    <p:extLst>
      <p:ext uri="{BB962C8B-B14F-4D97-AF65-F5344CB8AC3E}">
        <p14:creationId xmlns:p14="http://schemas.microsoft.com/office/powerpoint/2010/main" val="30518836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259B0-0CA9-054F-9147-AC19975D0B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 err="1"/>
              <a:t>Sources</a:t>
            </a:r>
            <a:r>
              <a:rPr lang="ro-RO" dirty="0"/>
              <a:t> of data - </a:t>
            </a:r>
            <a:r>
              <a:rPr lang="ro-RO" dirty="0" err="1"/>
              <a:t>examples</a:t>
            </a:r>
            <a:br>
              <a:rPr lang="ro-RO" dirty="0"/>
            </a:br>
            <a:r>
              <a:rPr lang="ro-RO" dirty="0" err="1"/>
              <a:t>freely</a:t>
            </a:r>
            <a:r>
              <a:rPr lang="ro-RO" dirty="0"/>
              <a:t> </a:t>
            </a:r>
            <a:r>
              <a:rPr lang="ro-RO" dirty="0" err="1"/>
              <a:t>available</a:t>
            </a:r>
            <a:r>
              <a:rPr lang="ro-RO" dirty="0"/>
              <a:t> for </a:t>
            </a:r>
            <a:r>
              <a:rPr lang="ro-RO" dirty="0" err="1"/>
              <a:t>research</a:t>
            </a:r>
            <a:r>
              <a:rPr lang="ro-RO" dirty="0"/>
              <a:t>):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1E05B4B-6B64-AB46-ADD3-7ECD58247A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10001" y="2222286"/>
            <a:ext cx="10571998" cy="4188525"/>
          </a:xfrm>
        </p:spPr>
        <p:txBody>
          <a:bodyPr>
            <a:normAutofit lnSpcReduction="10000"/>
          </a:bodyPr>
          <a:lstStyle/>
          <a:p>
            <a:r>
              <a:rPr lang="ro-RO" dirty="0"/>
              <a:t>The </a:t>
            </a:r>
            <a:r>
              <a:rPr lang="ro-RO" dirty="0" err="1"/>
              <a:t>Health</a:t>
            </a:r>
            <a:r>
              <a:rPr lang="ro-RO" dirty="0"/>
              <a:t> </a:t>
            </a:r>
            <a:r>
              <a:rPr lang="ro-RO" dirty="0" err="1"/>
              <a:t>and</a:t>
            </a:r>
            <a:r>
              <a:rPr lang="ro-RO" dirty="0"/>
              <a:t> </a:t>
            </a:r>
            <a:r>
              <a:rPr lang="ro-RO" dirty="0" err="1"/>
              <a:t>Retirement</a:t>
            </a:r>
            <a:r>
              <a:rPr lang="ro-RO" dirty="0"/>
              <a:t> </a:t>
            </a:r>
            <a:r>
              <a:rPr lang="ro-RO" dirty="0" err="1"/>
              <a:t>Study</a:t>
            </a:r>
            <a:r>
              <a:rPr lang="ro-RO" dirty="0"/>
              <a:t> (HRS, for </a:t>
            </a:r>
            <a:r>
              <a:rPr lang="ro-RO" dirty="0" err="1"/>
              <a:t>the</a:t>
            </a:r>
            <a:r>
              <a:rPr lang="ro-RO" dirty="0"/>
              <a:t> USA) </a:t>
            </a:r>
            <a:r>
              <a:rPr lang="ro-RO" dirty="0" err="1"/>
              <a:t>http</a:t>
            </a:r>
            <a:r>
              <a:rPr lang="ro-RO" dirty="0"/>
              <a:t>://</a:t>
            </a:r>
            <a:r>
              <a:rPr lang="ro-RO" dirty="0" err="1"/>
              <a:t>hrsonline.isr.umich.edu</a:t>
            </a:r>
            <a:endParaRPr lang="ro-RO" dirty="0"/>
          </a:p>
          <a:p>
            <a:r>
              <a:rPr lang="ro-RO" dirty="0"/>
              <a:t>The </a:t>
            </a:r>
            <a:r>
              <a:rPr lang="ro-RO" dirty="0" err="1"/>
              <a:t>Survey</a:t>
            </a:r>
            <a:r>
              <a:rPr lang="ro-RO" dirty="0"/>
              <a:t> of </a:t>
            </a:r>
            <a:r>
              <a:rPr lang="ro-RO" dirty="0" err="1"/>
              <a:t>Health</a:t>
            </a:r>
            <a:r>
              <a:rPr lang="ro-RO" dirty="0"/>
              <a:t>, </a:t>
            </a:r>
            <a:r>
              <a:rPr lang="ro-RO" dirty="0" err="1"/>
              <a:t>Ageing</a:t>
            </a:r>
            <a:r>
              <a:rPr lang="ro-RO" dirty="0"/>
              <a:t> </a:t>
            </a:r>
            <a:r>
              <a:rPr lang="ro-RO" dirty="0" err="1"/>
              <a:t>and</a:t>
            </a:r>
            <a:r>
              <a:rPr lang="ro-RO" dirty="0"/>
              <a:t> </a:t>
            </a:r>
            <a:r>
              <a:rPr lang="ro-RO" dirty="0" err="1"/>
              <a:t>Retirement</a:t>
            </a:r>
            <a:r>
              <a:rPr lang="ro-RO" dirty="0"/>
              <a:t> in Europe (SHARE) </a:t>
            </a:r>
            <a:r>
              <a:rPr lang="ro-RO" dirty="0" err="1"/>
              <a:t>http</a:t>
            </a:r>
            <a:r>
              <a:rPr lang="ro-RO" dirty="0"/>
              <a:t>://</a:t>
            </a:r>
            <a:r>
              <a:rPr lang="ro-RO" dirty="0" err="1"/>
              <a:t>www.share-project.org</a:t>
            </a:r>
            <a:endParaRPr lang="ro-RO" dirty="0"/>
          </a:p>
          <a:p>
            <a:r>
              <a:rPr lang="ro-RO" dirty="0"/>
              <a:t>World </a:t>
            </a:r>
            <a:r>
              <a:rPr lang="ro-RO" dirty="0" err="1"/>
              <a:t>Values</a:t>
            </a:r>
            <a:r>
              <a:rPr lang="ro-RO" dirty="0"/>
              <a:t> </a:t>
            </a:r>
            <a:r>
              <a:rPr lang="ro-RO" dirty="0" err="1"/>
              <a:t>Survey</a:t>
            </a:r>
            <a:r>
              <a:rPr lang="ro-RO" dirty="0"/>
              <a:t> </a:t>
            </a:r>
            <a:r>
              <a:rPr lang="ro-RO" dirty="0" err="1"/>
              <a:t>http</a:t>
            </a:r>
            <a:r>
              <a:rPr lang="ro-RO" dirty="0"/>
              <a:t>://</a:t>
            </a:r>
            <a:r>
              <a:rPr lang="ro-RO" dirty="0" err="1"/>
              <a:t>www.worldvaluessurvey.org</a:t>
            </a:r>
            <a:r>
              <a:rPr lang="ro-RO" dirty="0"/>
              <a:t>/</a:t>
            </a:r>
            <a:r>
              <a:rPr lang="ro-RO" dirty="0" err="1"/>
              <a:t>wvs.jsp</a:t>
            </a:r>
            <a:endParaRPr lang="ro-RO" dirty="0"/>
          </a:p>
          <a:p>
            <a:r>
              <a:rPr lang="ro-RO" dirty="0" err="1"/>
              <a:t>Eurobarometer</a:t>
            </a:r>
            <a:r>
              <a:rPr lang="ro-RO" dirty="0"/>
              <a:t> </a:t>
            </a:r>
            <a:r>
              <a:rPr lang="ro-RO" dirty="0">
                <a:hlinkClick r:id="rId2"/>
              </a:rPr>
              <a:t>http://ec.europa.eu/commfrontoffice/publicopinion/index.cfm/Chart/index</a:t>
            </a: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155922249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2CBAC-7304-204D-817A-87501E9A9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 err="1"/>
              <a:t>Archives</a:t>
            </a:r>
            <a:r>
              <a:rPr lang="ro-RO" dirty="0"/>
              <a:t> </a:t>
            </a:r>
            <a:r>
              <a:rPr lang="ro-RO" dirty="0" err="1"/>
              <a:t>with</a:t>
            </a:r>
            <a:r>
              <a:rPr lang="ro-RO" dirty="0"/>
              <a:t> </a:t>
            </a:r>
            <a:r>
              <a:rPr lang="ro-RO" dirty="0" err="1"/>
              <a:t>datasets</a:t>
            </a:r>
            <a:r>
              <a:rPr lang="ro-RO" dirty="0"/>
              <a:t> </a:t>
            </a:r>
            <a:br>
              <a:rPr lang="ro-RO" dirty="0"/>
            </a:br>
            <a:r>
              <a:rPr lang="ro-RO" dirty="0"/>
              <a:t>(</a:t>
            </a:r>
            <a:r>
              <a:rPr lang="ro-RO" dirty="0" err="1"/>
              <a:t>freely</a:t>
            </a:r>
            <a:r>
              <a:rPr lang="ro-RO" dirty="0"/>
              <a:t> </a:t>
            </a:r>
            <a:r>
              <a:rPr lang="ro-RO" dirty="0" err="1"/>
              <a:t>available</a:t>
            </a:r>
            <a:r>
              <a:rPr lang="ro-RO" dirty="0"/>
              <a:t> for </a:t>
            </a:r>
            <a:r>
              <a:rPr lang="ro-RO" dirty="0" err="1"/>
              <a:t>research</a:t>
            </a:r>
            <a:r>
              <a:rPr lang="ro-RO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835ED9-8D2D-954B-B1E0-15F5E7256F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10001" y="2222286"/>
            <a:ext cx="10571998" cy="4188525"/>
          </a:xfrm>
        </p:spPr>
        <p:txBody>
          <a:bodyPr>
            <a:normAutofit fontScale="92500" lnSpcReduction="20000"/>
          </a:bodyPr>
          <a:lstStyle/>
          <a:p>
            <a:r>
              <a:rPr lang="ro-RO" dirty="0"/>
              <a:t>GESIS ZACAT </a:t>
            </a:r>
          </a:p>
          <a:p>
            <a:pPr marL="0" indent="0">
              <a:buNone/>
            </a:pPr>
            <a:r>
              <a:rPr lang="ro-RO" dirty="0">
                <a:hlinkClick r:id="rId2"/>
              </a:rPr>
              <a:t>https://zacat.gesis.org/webview/</a:t>
            </a:r>
            <a:endParaRPr lang="ro-RO" dirty="0"/>
          </a:p>
          <a:p>
            <a:r>
              <a:rPr lang="ro-RO" dirty="0"/>
              <a:t>IPUMS </a:t>
            </a:r>
          </a:p>
          <a:p>
            <a:pPr marL="0" indent="0">
              <a:buNone/>
            </a:pPr>
            <a:r>
              <a:rPr lang="ro-RO" dirty="0">
                <a:hlinkClick r:id="rId3"/>
              </a:rPr>
              <a:t>https://international.ipums.org/international-action/variables/group?id=h-econ</a:t>
            </a:r>
            <a:endParaRPr lang="ro-RO" dirty="0"/>
          </a:p>
          <a:p>
            <a:r>
              <a:rPr lang="ro-RO" dirty="0"/>
              <a:t>UK data archive</a:t>
            </a:r>
          </a:p>
          <a:p>
            <a:pPr marL="0" indent="0">
              <a:buNone/>
            </a:pPr>
            <a:r>
              <a:rPr lang="ro-RO" dirty="0">
                <a:hlinkClick r:id="rId4"/>
              </a:rPr>
              <a:t>http://data-archive.ac.uk</a:t>
            </a:r>
            <a:endParaRPr lang="ro-RO" dirty="0"/>
          </a:p>
          <a:p>
            <a:r>
              <a:rPr lang="ro-RO" dirty="0"/>
              <a:t>Gateway </a:t>
            </a:r>
            <a:r>
              <a:rPr lang="ro-RO" dirty="0" err="1"/>
              <a:t>to</a:t>
            </a:r>
            <a:r>
              <a:rPr lang="ro-RO" dirty="0"/>
              <a:t> Global </a:t>
            </a:r>
            <a:r>
              <a:rPr lang="ro-RO" dirty="0" err="1"/>
              <a:t>Aging</a:t>
            </a:r>
            <a:r>
              <a:rPr lang="ro-RO" dirty="0"/>
              <a:t> Data</a:t>
            </a:r>
          </a:p>
          <a:p>
            <a:pPr marL="0" indent="0">
              <a:buNone/>
            </a:pPr>
            <a:r>
              <a:rPr lang="ro-RO" dirty="0">
                <a:hlinkClick r:id="rId5"/>
              </a:rPr>
              <a:t>https://g2aging.org</a:t>
            </a: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235462022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D032D-52FA-104C-B9E6-49E8B2550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 err="1"/>
              <a:t>Mainly</a:t>
            </a:r>
            <a:r>
              <a:rPr lang="ro-RO" dirty="0"/>
              <a:t> </a:t>
            </a:r>
            <a:r>
              <a:rPr lang="ro-RO" dirty="0" err="1"/>
              <a:t>different</a:t>
            </a:r>
            <a:r>
              <a:rPr lang="ro-RO" dirty="0"/>
              <a:t> </a:t>
            </a:r>
            <a:r>
              <a:rPr lang="ro-RO" dirty="0" err="1"/>
              <a:t>types</a:t>
            </a:r>
            <a:r>
              <a:rPr lang="ro-RO" dirty="0"/>
              <a:t> of </a:t>
            </a:r>
            <a:r>
              <a:rPr lang="ro-RO" dirty="0" err="1"/>
              <a:t>regression</a:t>
            </a:r>
            <a:r>
              <a:rPr lang="ro-RO" dirty="0"/>
              <a:t>. </a:t>
            </a:r>
            <a:br>
              <a:rPr lang="ro-RO" dirty="0"/>
            </a:br>
            <a:r>
              <a:rPr lang="ro-RO" dirty="0" err="1"/>
              <a:t>Other</a:t>
            </a:r>
            <a:r>
              <a:rPr lang="ro-RO" dirty="0"/>
              <a:t> </a:t>
            </a:r>
            <a:r>
              <a:rPr lang="ro-RO" dirty="0" err="1"/>
              <a:t>new</a:t>
            </a:r>
            <a:r>
              <a:rPr lang="ro-RO" dirty="0"/>
              <a:t> </a:t>
            </a:r>
            <a:r>
              <a:rPr lang="ro-RO" dirty="0" err="1"/>
              <a:t>steps</a:t>
            </a:r>
            <a:r>
              <a:rPr lang="ro-RO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6BE37B-59C9-E94D-823D-E3BDAB669B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2293" y="2296428"/>
            <a:ext cx="10571998" cy="3638764"/>
          </a:xfrm>
        </p:spPr>
        <p:txBody>
          <a:bodyPr>
            <a:normAutofit fontScale="85000" lnSpcReduction="20000"/>
          </a:bodyPr>
          <a:lstStyle/>
          <a:p>
            <a:r>
              <a:rPr lang="ro-RO" dirty="0" err="1"/>
              <a:t>Reading</a:t>
            </a:r>
            <a:r>
              <a:rPr lang="ro-RO" dirty="0"/>
              <a:t> </a:t>
            </a:r>
            <a:r>
              <a:rPr lang="ro-RO" dirty="0" err="1"/>
              <a:t>the</a:t>
            </a:r>
            <a:r>
              <a:rPr lang="ro-RO" dirty="0"/>
              <a:t> </a:t>
            </a:r>
            <a:r>
              <a:rPr lang="ro-RO" dirty="0" err="1"/>
              <a:t>dataset</a:t>
            </a:r>
            <a:r>
              <a:rPr lang="ro-RO" dirty="0"/>
              <a:t> in </a:t>
            </a:r>
            <a:r>
              <a:rPr lang="ro-RO" dirty="0" err="1"/>
              <a:t>Python</a:t>
            </a:r>
            <a:r>
              <a:rPr lang="ro-RO" dirty="0"/>
              <a:t> – </a:t>
            </a:r>
            <a:r>
              <a:rPr lang="ro-RO" dirty="0" err="1"/>
              <a:t>example</a:t>
            </a:r>
            <a:r>
              <a:rPr lang="ro-RO" dirty="0"/>
              <a:t>: </a:t>
            </a:r>
            <a:r>
              <a:rPr lang="ro-RO" dirty="0" err="1"/>
              <a:t>dataset</a:t>
            </a:r>
            <a:r>
              <a:rPr lang="ro-RO" dirty="0"/>
              <a:t> </a:t>
            </a:r>
            <a:r>
              <a:rPr lang="ro-RO" dirty="0" err="1"/>
              <a:t>created</a:t>
            </a:r>
            <a:r>
              <a:rPr lang="ro-RO" dirty="0"/>
              <a:t> for SPSS</a:t>
            </a:r>
          </a:p>
          <a:p>
            <a:pPr marL="0" indent="0">
              <a:buNone/>
            </a:pPr>
            <a:r>
              <a:rPr lang="ro-RO" dirty="0">
                <a:hlinkClick r:id="rId2"/>
              </a:rPr>
              <a:t>https://pypi.org/project/savReaderWriter/</a:t>
            </a:r>
            <a:endParaRPr lang="ro-RO" dirty="0"/>
          </a:p>
          <a:p>
            <a:pPr marL="0" indent="0">
              <a:buNone/>
            </a:pPr>
            <a:endParaRPr lang="ro-RO" i="1" dirty="0"/>
          </a:p>
          <a:p>
            <a:pPr marL="0" indent="0">
              <a:buNone/>
            </a:pPr>
            <a:r>
              <a:rPr lang="ro-RO" dirty="0">
                <a:hlinkClick r:id="rId3"/>
              </a:rPr>
              <a:t>https://stackoverflow.com/questions/14647006/is-there-a-python-module-to-open-spss-files</a:t>
            </a:r>
            <a:endParaRPr lang="ro-RO" dirty="0"/>
          </a:p>
          <a:p>
            <a:pPr marL="0" indent="0">
              <a:buNone/>
            </a:pPr>
            <a:endParaRPr lang="ro-RO" dirty="0"/>
          </a:p>
          <a:p>
            <a:r>
              <a:rPr lang="ro-RO" dirty="0" err="1"/>
              <a:t>Recoding</a:t>
            </a:r>
            <a:r>
              <a:rPr lang="ro-RO" dirty="0"/>
              <a:t> data</a:t>
            </a:r>
          </a:p>
          <a:p>
            <a:pPr marL="0" indent="0">
              <a:buNone/>
            </a:pPr>
            <a:r>
              <a:rPr lang="ro-RO" dirty="0">
                <a:hlinkClick r:id="rId4"/>
              </a:rPr>
              <a:t>https://pythonfordatascience.org/recode-data/</a:t>
            </a:r>
            <a:endParaRPr lang="ro-RO" dirty="0"/>
          </a:p>
          <a:p>
            <a:pPr marL="0" indent="0">
              <a:buNone/>
            </a:pP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35423924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8193944-C7C0-0C4E-A765-C14DA288A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Data analysis:</a:t>
            </a:r>
            <a:br>
              <a:rPr lang="en-US" sz="4000" dirty="0"/>
            </a:br>
            <a:r>
              <a:rPr lang="en-US" sz="4000" dirty="0"/>
              <a:t>a couple of research articles I coauthored</a:t>
            </a:r>
            <a:br>
              <a:rPr lang="en-US" sz="4000" dirty="0"/>
            </a:br>
            <a:br>
              <a:rPr lang="en-US" sz="4000" dirty="0"/>
            </a:br>
            <a:r>
              <a:rPr lang="en-US" sz="2800" dirty="0"/>
              <a:t>- mainly in the frequentist logic –</a:t>
            </a:r>
            <a:br>
              <a:rPr lang="en-US" sz="2800" dirty="0"/>
            </a:br>
            <a:r>
              <a:rPr lang="en-US" sz="2800" dirty="0"/>
              <a:t> Question for today: </a:t>
            </a:r>
            <a:br>
              <a:rPr lang="en-US" sz="3200" dirty="0"/>
            </a:br>
            <a:r>
              <a:rPr lang="en-US" sz="2800" dirty="0"/>
              <a:t>Which parts can be approached using the Bayesian logic?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121353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4A2D3-7026-5D43-8F06-8802B32C1C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 err="1"/>
              <a:t>Cited</a:t>
            </a:r>
            <a:r>
              <a:rPr lang="ro-RO" dirty="0"/>
              <a:t> </a:t>
            </a:r>
            <a:r>
              <a:rPr lang="ro-RO" dirty="0" err="1"/>
              <a:t>works</a:t>
            </a:r>
            <a:r>
              <a:rPr lang="ro-RO" dirty="0"/>
              <a:t>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27C38E-807A-7C44-BE9D-EAE5E121F46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/>
              <a:t>Cutler, Stephen J. and Corina </a:t>
            </a:r>
            <a:r>
              <a:rPr lang="en-US" dirty="0" err="1"/>
              <a:t>Brăgaru</a:t>
            </a:r>
            <a:r>
              <a:rPr lang="en-US" dirty="0"/>
              <a:t>. 2017. “Do Worries About Cognitive Functioning and Concerns About Developing Alzheimer’s Disease Affect Psychological Well-Being?” </a:t>
            </a:r>
            <a:r>
              <a:rPr lang="en-US" i="1" dirty="0"/>
              <a:t>Journal of Aging and Health</a:t>
            </a:r>
            <a:r>
              <a:rPr lang="en-US" dirty="0"/>
              <a:t> 29(8):1271–87.</a:t>
            </a:r>
            <a:endParaRPr lang="ro-RO" dirty="0"/>
          </a:p>
          <a:p>
            <a:pPr marL="0" indent="0">
              <a:buNone/>
            </a:pPr>
            <a:r>
              <a:rPr lang="en-US" dirty="0"/>
              <a:t>Cutler, Stephen J. and Corina </a:t>
            </a:r>
            <a:r>
              <a:rPr lang="en-US" dirty="0" err="1"/>
              <a:t>Brăgaru</a:t>
            </a:r>
            <a:r>
              <a:rPr lang="en-US" dirty="0"/>
              <a:t>. 2015. “Long-Term and Short-Term Predictors of Worry about Getting Alzheimer’s Disease.” </a:t>
            </a:r>
            <a:r>
              <a:rPr lang="en-US" i="1" dirty="0"/>
              <a:t>European Journal of Ageing</a:t>
            </a:r>
            <a:r>
              <a:rPr lang="en-US" dirty="0"/>
              <a:t> 12(4):341–51.</a:t>
            </a:r>
            <a:endParaRPr lang="ro-RO" dirty="0"/>
          </a:p>
          <a:p>
            <a:pPr marL="0" indent="0">
              <a:buNone/>
            </a:pPr>
            <a:r>
              <a:rPr lang="en-US" dirty="0" err="1"/>
              <a:t>Dimitriu</a:t>
            </a:r>
            <a:r>
              <a:rPr lang="en-US" dirty="0"/>
              <a:t>, Mihai et al. 2018. “The Problems Associated with Adolescent Pregnancy in Romania: A Cross‐sectional Study.” </a:t>
            </a:r>
            <a:r>
              <a:rPr lang="en-US" i="1" dirty="0"/>
              <a:t>Journal of Evaluation in Clinical Practice</a:t>
            </a:r>
            <a:r>
              <a:rPr lang="en-US" dirty="0"/>
              <a:t>.</a:t>
            </a:r>
            <a:endParaRPr lang="ro-RO" dirty="0"/>
          </a:p>
          <a:p>
            <a:pPr marL="0" indent="0">
              <a:buNone/>
            </a:pPr>
            <a:r>
              <a:rPr lang="en-US" dirty="0" err="1"/>
              <a:t>Ilinca</a:t>
            </a:r>
            <a:r>
              <a:rPr lang="en-US" dirty="0"/>
              <a:t>, Corina and Stephen J. Cutler. 2018. “Long-Term Influence of Subjective Hearing Assessment on Subjective Memory Functioning: Results from the Health and Retirement Study.” </a:t>
            </a:r>
            <a:r>
              <a:rPr lang="en-US" i="1" dirty="0"/>
              <a:t>Social Work Review</a:t>
            </a:r>
            <a:r>
              <a:rPr lang="en-US" dirty="0"/>
              <a:t> 17(1):33–40.</a:t>
            </a:r>
            <a:endParaRPr lang="ro-RO" dirty="0"/>
          </a:p>
          <a:p>
            <a:pPr marL="0" indent="0">
              <a:buNone/>
            </a:pPr>
            <a:r>
              <a:rPr lang="en-US" dirty="0"/>
              <a:t>Ionescu, </a:t>
            </a:r>
            <a:r>
              <a:rPr lang="en-US" dirty="0" err="1"/>
              <a:t>Crîngu</a:t>
            </a:r>
            <a:r>
              <a:rPr lang="en-US" dirty="0"/>
              <a:t> </a:t>
            </a:r>
            <a:r>
              <a:rPr lang="en-US" dirty="0" err="1"/>
              <a:t>Antoniu</a:t>
            </a:r>
            <a:r>
              <a:rPr lang="en-US" dirty="0"/>
              <a:t> et al. 2018. “Correlation of Ultrasound Features and the Risk of Ovarian Malignancy Algorithm Score for Different Histopathological Subtypes of Benign Adnexal Masses.” </a:t>
            </a:r>
            <a:r>
              <a:rPr lang="en-US" i="1" dirty="0"/>
              <a:t>Medicine</a:t>
            </a:r>
            <a:r>
              <a:rPr lang="en-US" dirty="0"/>
              <a:t> 97(31):e11762.</a:t>
            </a:r>
            <a:endParaRPr lang="ro-RO" dirty="0"/>
          </a:p>
          <a:p>
            <a:pPr marL="0" indent="0">
              <a:buNone/>
            </a:pPr>
            <a:r>
              <a:rPr lang="en-US" dirty="0"/>
              <a:t>Mihai, Anca and Corina </a:t>
            </a:r>
            <a:r>
              <a:rPr lang="en-US" dirty="0" err="1"/>
              <a:t>Brăgaru</a:t>
            </a:r>
            <a:r>
              <a:rPr lang="en-US" dirty="0"/>
              <a:t>. 2015. “Lifelong Education: The Effect of Informal Education on Income.” in </a:t>
            </a:r>
            <a:r>
              <a:rPr lang="en-US" i="1" dirty="0"/>
              <a:t>International Conference on Lifelong Education and Leadership for All, October 29-31</a:t>
            </a:r>
            <a:r>
              <a:rPr lang="en-US" dirty="0"/>
              <a:t>. Olomouc, Czech Republic.</a:t>
            </a:r>
            <a:endParaRPr lang="ro-RO" dirty="0"/>
          </a:p>
          <a:p>
            <a:pPr marL="0" indent="0">
              <a:buNone/>
            </a:pPr>
            <a:r>
              <a:rPr lang="en-US" dirty="0" err="1"/>
              <a:t>Vulpe</a:t>
            </a:r>
            <a:r>
              <a:rPr lang="en-US" dirty="0"/>
              <a:t>, Simona Nicoleta and Corina </a:t>
            </a:r>
            <a:r>
              <a:rPr lang="en-US" dirty="0" err="1"/>
              <a:t>Ilinca</a:t>
            </a:r>
            <a:r>
              <a:rPr lang="en-US" dirty="0"/>
              <a:t>. 2017. “Types of Phone Usage: Age Differences between Younger and Older Persons.” </a:t>
            </a:r>
            <a:r>
              <a:rPr lang="en-US" i="1" dirty="0"/>
              <a:t>Journal of Comparative Research in Anthropology and Sociology</a:t>
            </a:r>
            <a:r>
              <a:rPr lang="en-US" dirty="0"/>
              <a:t> 8(2):103–13.</a:t>
            </a: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31593479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A038351-892E-2047-9DCD-BC4D929170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415" t="7453" r="4182"/>
          <a:stretch/>
        </p:blipFill>
        <p:spPr>
          <a:xfrm>
            <a:off x="2138687" y="223024"/>
            <a:ext cx="7317546" cy="6111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2301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99BF0-0268-CB48-AE22-5DAB41804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sz="3200" dirty="0" err="1"/>
              <a:t>Structure</a:t>
            </a:r>
            <a:r>
              <a:rPr lang="ro-RO" sz="3200" dirty="0"/>
              <a:t> of </a:t>
            </a:r>
            <a:r>
              <a:rPr lang="ro-RO" sz="3200" dirty="0" err="1"/>
              <a:t>the</a:t>
            </a:r>
            <a:r>
              <a:rPr lang="ro-RO" sz="3200" dirty="0"/>
              <a:t> </a:t>
            </a:r>
            <a:r>
              <a:rPr lang="ro-RO" sz="3200" dirty="0" err="1"/>
              <a:t>article</a:t>
            </a:r>
            <a:r>
              <a:rPr lang="ro-RO" sz="3200" dirty="0"/>
              <a:t> (Ilinca </a:t>
            </a:r>
            <a:r>
              <a:rPr lang="ro-RO" sz="3200" dirty="0" err="1"/>
              <a:t>and</a:t>
            </a:r>
            <a:r>
              <a:rPr lang="ro-RO" sz="3200" dirty="0"/>
              <a:t> </a:t>
            </a:r>
            <a:r>
              <a:rPr lang="ro-RO" sz="3200" dirty="0" err="1"/>
              <a:t>Cutler</a:t>
            </a:r>
            <a:r>
              <a:rPr lang="ro-RO" sz="3200" dirty="0"/>
              <a:t> 2018)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6EC7C6-A1B9-4B4E-BECC-4C4D46E02B6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ro-RO" dirty="0"/>
              <a:t>Conceptual </a:t>
            </a:r>
            <a:r>
              <a:rPr lang="ro-RO" dirty="0" err="1"/>
              <a:t>diagram</a:t>
            </a:r>
            <a:r>
              <a:rPr lang="ro-RO" dirty="0"/>
              <a:t>:</a:t>
            </a:r>
          </a:p>
          <a:p>
            <a:endParaRPr lang="ro-RO" dirty="0"/>
          </a:p>
          <a:p>
            <a:endParaRPr lang="ro-RO" dirty="0"/>
          </a:p>
          <a:p>
            <a:endParaRPr lang="ro-RO" dirty="0"/>
          </a:p>
          <a:p>
            <a:endParaRPr lang="ro-RO" dirty="0"/>
          </a:p>
          <a:p>
            <a:endParaRPr lang="ro-RO" dirty="0"/>
          </a:p>
          <a:p>
            <a:endParaRPr lang="ro-RO" dirty="0"/>
          </a:p>
          <a:p>
            <a:endParaRPr lang="ro-RO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57B4B3-6A3B-1E43-9EB4-843DF83C183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456099" y="375312"/>
            <a:ext cx="5186363" cy="5880522"/>
          </a:xfrm>
        </p:spPr>
        <p:txBody>
          <a:bodyPr>
            <a:normAutofit fontScale="92500" lnSpcReduction="10000"/>
          </a:bodyPr>
          <a:lstStyle/>
          <a:p>
            <a:r>
              <a:rPr lang="ro-RO" dirty="0" err="1"/>
              <a:t>Literature</a:t>
            </a:r>
            <a:r>
              <a:rPr lang="ro-RO" dirty="0"/>
              <a:t> </a:t>
            </a:r>
            <a:r>
              <a:rPr lang="ro-RO" dirty="0" err="1"/>
              <a:t>review</a:t>
            </a:r>
            <a:r>
              <a:rPr lang="ro-RO" dirty="0"/>
              <a:t>: </a:t>
            </a:r>
            <a:r>
              <a:rPr lang="ro-RO" dirty="0" err="1"/>
              <a:t>the</a:t>
            </a:r>
            <a:r>
              <a:rPr lang="ro-RO" dirty="0"/>
              <a:t> </a:t>
            </a:r>
            <a:r>
              <a:rPr lang="ro-RO" dirty="0" err="1"/>
              <a:t>importance</a:t>
            </a:r>
            <a:r>
              <a:rPr lang="ro-RO" dirty="0"/>
              <a:t> of </a:t>
            </a:r>
            <a:r>
              <a:rPr lang="ro-RO" dirty="0" err="1"/>
              <a:t>hearing</a:t>
            </a:r>
            <a:r>
              <a:rPr lang="ro-RO" dirty="0"/>
              <a:t> for </a:t>
            </a:r>
            <a:r>
              <a:rPr lang="ro-RO" dirty="0" err="1"/>
              <a:t>memory</a:t>
            </a:r>
            <a:r>
              <a:rPr lang="ro-RO" dirty="0"/>
              <a:t> – </a:t>
            </a:r>
            <a:r>
              <a:rPr lang="ro-RO" dirty="0" err="1"/>
              <a:t>the</a:t>
            </a:r>
            <a:r>
              <a:rPr lang="ro-RO" dirty="0"/>
              <a:t> </a:t>
            </a:r>
            <a:r>
              <a:rPr lang="ro-RO" dirty="0" err="1"/>
              <a:t>main</a:t>
            </a:r>
            <a:r>
              <a:rPr lang="ro-RO" dirty="0"/>
              <a:t> </a:t>
            </a:r>
            <a:r>
              <a:rPr lang="ro-RO" dirty="0" err="1"/>
              <a:t>hypothesis</a:t>
            </a:r>
            <a:endParaRPr lang="ro-RO" dirty="0"/>
          </a:p>
          <a:p>
            <a:r>
              <a:rPr lang="ro-RO" dirty="0" err="1"/>
              <a:t>Methodology</a:t>
            </a:r>
            <a:r>
              <a:rPr lang="ro-RO" dirty="0"/>
              <a:t>: latent </a:t>
            </a:r>
            <a:r>
              <a:rPr lang="ro-RO" dirty="0" err="1"/>
              <a:t>growth</a:t>
            </a:r>
            <a:r>
              <a:rPr lang="ro-RO" dirty="0"/>
              <a:t> curve </a:t>
            </a:r>
            <a:r>
              <a:rPr lang="ro-RO" dirty="0" err="1"/>
              <a:t>modeling</a:t>
            </a:r>
            <a:r>
              <a:rPr lang="ro-RO" dirty="0"/>
              <a:t> </a:t>
            </a:r>
            <a:r>
              <a:rPr lang="ro-RO" dirty="0" err="1"/>
              <a:t>within</a:t>
            </a:r>
            <a:r>
              <a:rPr lang="ro-RO" dirty="0"/>
              <a:t> a structural </a:t>
            </a:r>
            <a:r>
              <a:rPr lang="ro-RO" dirty="0" err="1"/>
              <a:t>equation</a:t>
            </a:r>
            <a:r>
              <a:rPr lang="ro-RO" dirty="0"/>
              <a:t> model</a:t>
            </a:r>
          </a:p>
          <a:p>
            <a:r>
              <a:rPr lang="ro-RO" dirty="0" err="1"/>
              <a:t>Results</a:t>
            </a:r>
            <a:r>
              <a:rPr lang="ro-RO" dirty="0"/>
              <a:t>: descriptive (</a:t>
            </a:r>
            <a:r>
              <a:rPr lang="ro-RO" dirty="0" err="1"/>
              <a:t>univariate</a:t>
            </a:r>
            <a:r>
              <a:rPr lang="ro-RO" dirty="0"/>
              <a:t> </a:t>
            </a:r>
            <a:r>
              <a:rPr lang="ro-RO" dirty="0" err="1"/>
              <a:t>statistics</a:t>
            </a:r>
            <a:r>
              <a:rPr lang="ro-RO" dirty="0"/>
              <a:t>) </a:t>
            </a:r>
            <a:r>
              <a:rPr lang="ro-RO" dirty="0" err="1"/>
              <a:t>and</a:t>
            </a:r>
            <a:r>
              <a:rPr lang="ro-RO" dirty="0"/>
              <a:t> </a:t>
            </a:r>
            <a:r>
              <a:rPr lang="ro-RO" dirty="0" err="1"/>
              <a:t>multivariate</a:t>
            </a:r>
            <a:r>
              <a:rPr lang="ro-RO" dirty="0"/>
              <a:t> </a:t>
            </a:r>
            <a:r>
              <a:rPr lang="ro-RO" dirty="0" err="1"/>
              <a:t>statistics</a:t>
            </a:r>
            <a:r>
              <a:rPr lang="ro-RO" dirty="0"/>
              <a:t> </a:t>
            </a:r>
            <a:r>
              <a:rPr lang="ro-RO" dirty="0" err="1"/>
              <a:t>based</a:t>
            </a:r>
            <a:r>
              <a:rPr lang="ro-RO" dirty="0"/>
              <a:t> on </a:t>
            </a:r>
            <a:r>
              <a:rPr lang="ro-RO" dirty="0" err="1"/>
              <a:t>the</a:t>
            </a:r>
            <a:r>
              <a:rPr lang="ro-RO" dirty="0"/>
              <a:t> model </a:t>
            </a:r>
            <a:r>
              <a:rPr lang="ro-RO" dirty="0" err="1"/>
              <a:t>tested</a:t>
            </a:r>
            <a:endParaRPr lang="ro-RO" dirty="0"/>
          </a:p>
          <a:p>
            <a:r>
              <a:rPr lang="ro-RO" dirty="0" err="1"/>
              <a:t>Conclusions</a:t>
            </a:r>
            <a:r>
              <a:rPr lang="ro-RO" dirty="0"/>
              <a:t>: </a:t>
            </a:r>
            <a:r>
              <a:rPr lang="ro-RO" dirty="0" err="1"/>
              <a:t>implications</a:t>
            </a:r>
            <a:r>
              <a:rPr lang="ro-RO" dirty="0"/>
              <a:t> of </a:t>
            </a:r>
            <a:r>
              <a:rPr lang="ro-RO" dirty="0" err="1"/>
              <a:t>results</a:t>
            </a:r>
            <a:r>
              <a:rPr lang="ro-RO" dirty="0"/>
              <a:t> in </a:t>
            </a:r>
            <a:r>
              <a:rPr lang="ro-RO" dirty="0" err="1"/>
              <a:t>comparison</a:t>
            </a:r>
            <a:r>
              <a:rPr lang="ro-RO" dirty="0"/>
              <a:t> </a:t>
            </a:r>
            <a:r>
              <a:rPr lang="ro-RO" dirty="0" err="1"/>
              <a:t>with</a:t>
            </a:r>
            <a:r>
              <a:rPr lang="ro-RO" dirty="0"/>
              <a:t> </a:t>
            </a:r>
            <a:r>
              <a:rPr lang="ro-RO" dirty="0" err="1"/>
              <a:t>the</a:t>
            </a:r>
            <a:r>
              <a:rPr lang="ro-RO" dirty="0"/>
              <a:t> </a:t>
            </a:r>
            <a:r>
              <a:rPr lang="ro-RO" dirty="0" err="1"/>
              <a:t>literature</a:t>
            </a:r>
            <a:r>
              <a:rPr lang="ro-RO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BA3BC6-8825-5348-ACF7-3249B01E263F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79404" y="2846574"/>
            <a:ext cx="3658235" cy="2925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5327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FE6FB46-60F0-1E4A-93A7-57A0DC5CB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Descriptive </a:t>
            </a:r>
            <a:r>
              <a:rPr lang="ro-RO" dirty="0" err="1"/>
              <a:t>statistics</a:t>
            </a:r>
            <a:r>
              <a:rPr lang="ro-RO" dirty="0"/>
              <a:t> of </a:t>
            </a:r>
            <a:r>
              <a:rPr lang="ro-RO" dirty="0" err="1"/>
              <a:t>main</a:t>
            </a:r>
            <a:r>
              <a:rPr lang="ro-RO" dirty="0"/>
              <a:t> </a:t>
            </a:r>
            <a:r>
              <a:rPr lang="ro-RO" dirty="0" err="1"/>
              <a:t>variables</a:t>
            </a:r>
            <a:r>
              <a:rPr lang="ro-RO" dirty="0"/>
              <a:t> (Ilinca </a:t>
            </a:r>
            <a:r>
              <a:rPr lang="ro-RO" dirty="0" err="1"/>
              <a:t>and</a:t>
            </a:r>
            <a:r>
              <a:rPr lang="ro-RO" dirty="0"/>
              <a:t> </a:t>
            </a:r>
            <a:r>
              <a:rPr lang="ro-RO" dirty="0" err="1"/>
              <a:t>Cutler</a:t>
            </a:r>
            <a:r>
              <a:rPr lang="ro-RO" dirty="0"/>
              <a:t> 2018)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0F2C943-E8CD-314F-81CF-EE6863B8F9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 dirty="0"/>
          </a:p>
        </p:txBody>
      </p:sp>
      <p:pic>
        <p:nvPicPr>
          <p:cNvPr id="11" name="Content Placeholder 10" descr="A screenshot of a cell phone&#13;&#10;&#13;&#10;Description automatically generated">
            <a:extLst>
              <a:ext uri="{FF2B5EF4-FFF2-40B4-BE49-F238E27FC236}">
                <a16:creationId xmlns:a16="http://schemas.microsoft.com/office/drawing/2014/main" id="{618A423D-6749-7B46-82FE-7FF4597F531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10000" y="2429924"/>
            <a:ext cx="4845818" cy="3353880"/>
          </a:xfr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FA552AB-DB9F-1141-BA9A-2C8BC41F4B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ro-RO" dirty="0"/>
          </a:p>
        </p:txBody>
      </p:sp>
      <p:pic>
        <p:nvPicPr>
          <p:cNvPr id="13" name="Content Placeholder 12" descr="A screenshot of a social media post&#13;&#10;&#13;&#10;Description automatically generated">
            <a:extLst>
              <a:ext uri="{FF2B5EF4-FFF2-40B4-BE49-F238E27FC236}">
                <a16:creationId xmlns:a16="http://schemas.microsoft.com/office/drawing/2014/main" id="{3F8E43A5-39B7-2C48-9FCA-66E09893946F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362356" y="2509830"/>
            <a:ext cx="4845818" cy="3351994"/>
          </a:xfrm>
        </p:spPr>
      </p:pic>
    </p:spTree>
    <p:extLst>
      <p:ext uri="{BB962C8B-B14F-4D97-AF65-F5344CB8AC3E}">
        <p14:creationId xmlns:p14="http://schemas.microsoft.com/office/powerpoint/2010/main" val="12897086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screenshot of a cell phone&#13;&#10;&#13;&#10;Description automatically generated">
            <a:extLst>
              <a:ext uri="{FF2B5EF4-FFF2-40B4-BE49-F238E27FC236}">
                <a16:creationId xmlns:a16="http://schemas.microsoft.com/office/drawing/2014/main" id="{C946351B-44E4-0847-BD64-191CF142D9A2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2"/>
          <a:stretch>
            <a:fillRect/>
          </a:stretch>
        </p:blipFill>
        <p:spPr>
          <a:xfrm>
            <a:off x="2133598" y="482710"/>
            <a:ext cx="7725105" cy="4619004"/>
          </a:xfr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56880D7-8F32-1148-9EB2-014EB87DC748}"/>
              </a:ext>
            </a:extLst>
          </p:cNvPr>
          <p:cNvSpPr/>
          <p:nvPr/>
        </p:nvSpPr>
        <p:spPr>
          <a:xfrm>
            <a:off x="1082566" y="4913116"/>
            <a:ext cx="10247586" cy="16698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200000"/>
              </a:lnSpc>
              <a:spcAft>
                <a:spcPts val="1000"/>
              </a:spcAft>
            </a:pPr>
            <a:r>
              <a:rPr lang="en-US" dirty="0">
                <a:solidFill>
                  <a:srgbClr val="00000A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Note: ”Standardized coefficients. In parentheses: unstandardized coefficients and standard errors. *** p&lt;0.001, ** p&lt;0.01, *p&lt;0.05. The sample is composed by individuals of 60 years of age and older in 1992” (</a:t>
            </a:r>
            <a:r>
              <a:rPr lang="en-US" dirty="0" err="1">
                <a:solidFill>
                  <a:srgbClr val="00000A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Ilinca</a:t>
            </a:r>
            <a:r>
              <a:rPr lang="en-US" dirty="0">
                <a:solidFill>
                  <a:srgbClr val="00000A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and Cutler 2018).</a:t>
            </a:r>
            <a:endParaRPr lang="ro-RO" dirty="0">
              <a:solidFill>
                <a:srgbClr val="00000A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93487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D69424-F310-2444-830F-B8BF0BA2DA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168" t="12700" r="1458" b="49547"/>
          <a:stretch/>
        </p:blipFill>
        <p:spPr>
          <a:xfrm>
            <a:off x="1496792" y="1149530"/>
            <a:ext cx="9198416" cy="4308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5097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EA14AA1D-059E-4B4E-A21E-99CD93B8BB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o-RO"/>
          </a:p>
        </p:txBody>
      </p:sp>
      <p:pic>
        <p:nvPicPr>
          <p:cNvPr id="1025" name="Image3">
            <a:extLst>
              <a:ext uri="{FF2B5EF4-FFF2-40B4-BE49-F238E27FC236}">
                <a16:creationId xmlns:a16="http://schemas.microsoft.com/office/drawing/2014/main" id="{EE1AB466-471B-F34F-8367-05FCB1D5E1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516" y="1053160"/>
            <a:ext cx="10700968" cy="3257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3">
            <a:extLst>
              <a:ext uri="{FF2B5EF4-FFF2-40B4-BE49-F238E27FC236}">
                <a16:creationId xmlns:a16="http://schemas.microsoft.com/office/drawing/2014/main" id="{EE1D6B78-5627-AD46-BD7C-D2194D6F69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53316" y="4460295"/>
            <a:ext cx="8058617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hi-IN" altLang="zh-CN" sz="16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ource Sans Pro" panose="020B0503030403020204" pitchFamily="34" charset="0"/>
                <a:ea typeface="SimSun" panose="02010600030101010101" pitchFamily="2" charset="-122"/>
                <a:cs typeface="Mangal" panose="02040503050203030202" pitchFamily="18" charset="0"/>
              </a:rPr>
              <a:t>REX MORGAN, 2/26/2002</a:t>
            </a:r>
            <a:r>
              <a:rPr kumimoji="0" lang="ro-RO" altLang="zh-CN" sz="16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ource Sans Pro" panose="020B0503030403020204" pitchFamily="34" charset="0"/>
                <a:ea typeface="SimSun" panose="02010600030101010101" pitchFamily="2" charset="-122"/>
                <a:cs typeface="Mangal" panose="02040503050203030202" pitchFamily="18" charset="0"/>
              </a:rPr>
              <a:t>  apud </a:t>
            </a:r>
            <a:r>
              <a:rPr kumimoji="0" lang="ro-RO" altLang="zh-CN" sz="1600" b="0" i="1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ource Sans Pro" panose="020B0503030403020204" pitchFamily="34" charset="0"/>
                <a:ea typeface="SimSun" panose="02010600030101010101" pitchFamily="2" charset="-122"/>
                <a:cs typeface="Mangal" panose="02040503050203030202" pitchFamily="18" charset="0"/>
              </a:rPr>
              <a:t>Cutler</a:t>
            </a:r>
            <a:r>
              <a:rPr kumimoji="0" lang="ro-RO" altLang="zh-CN" sz="16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ource Sans Pro" panose="020B0503030403020204" pitchFamily="34" charset="0"/>
                <a:ea typeface="SimSun" panose="02010600030101010101" pitchFamily="2" charset="-122"/>
                <a:cs typeface="Mangal" panose="02040503050203030202" pitchFamily="18" charset="0"/>
              </a:rPr>
              <a:t> </a:t>
            </a:r>
            <a:r>
              <a:rPr kumimoji="0" lang="ro-RO" altLang="zh-CN" sz="1600" b="0" i="1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ource Sans Pro" panose="020B0503030403020204" pitchFamily="34" charset="0"/>
                <a:ea typeface="SimSun" panose="02010600030101010101" pitchFamily="2" charset="-122"/>
                <a:cs typeface="Mangal" panose="02040503050203030202" pitchFamily="18" charset="0"/>
              </a:rPr>
              <a:t>and</a:t>
            </a:r>
            <a:r>
              <a:rPr kumimoji="0" lang="ro-RO" altLang="zh-CN" sz="16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ource Sans Pro" panose="020B0503030403020204" pitchFamily="34" charset="0"/>
                <a:ea typeface="SimSun" panose="02010600030101010101" pitchFamily="2" charset="-122"/>
                <a:cs typeface="Mangal" panose="02040503050203030202" pitchFamily="18" charset="0"/>
              </a:rPr>
              <a:t> Brăgaru 2017 – part of </a:t>
            </a:r>
            <a:r>
              <a:rPr kumimoji="0" lang="ro-RO" altLang="zh-CN" sz="1600" b="0" i="1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ource Sans Pro" panose="020B0503030403020204" pitchFamily="34" charset="0"/>
                <a:ea typeface="SimSun" panose="02010600030101010101" pitchFamily="2" charset="-122"/>
                <a:cs typeface="Mangal" panose="02040503050203030202" pitchFamily="18" charset="0"/>
              </a:rPr>
              <a:t>the</a:t>
            </a:r>
            <a:r>
              <a:rPr kumimoji="0" lang="ro-RO" altLang="zh-CN" sz="16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ource Sans Pro" panose="020B0503030403020204" pitchFamily="34" charset="0"/>
                <a:ea typeface="SimSun" panose="02010600030101010101" pitchFamily="2" charset="-122"/>
                <a:cs typeface="Mangal" panose="02040503050203030202" pitchFamily="18" charset="0"/>
              </a:rPr>
              <a:t> </a:t>
            </a:r>
            <a:r>
              <a:rPr kumimoji="0" lang="ro-RO" altLang="zh-CN" sz="1600" b="0" i="1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ource Sans Pro" panose="020B0503030403020204" pitchFamily="34" charset="0"/>
                <a:ea typeface="SimSun" panose="02010600030101010101" pitchFamily="2" charset="-122"/>
                <a:cs typeface="Mangal" panose="02040503050203030202" pitchFamily="18" charset="0"/>
              </a:rPr>
              <a:t>presentation</a:t>
            </a:r>
            <a:r>
              <a:rPr kumimoji="0" lang="ro-RO" altLang="zh-CN" sz="16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ource Sans Pro" panose="020B0503030403020204" pitchFamily="34" charset="0"/>
                <a:ea typeface="SimSun" panose="02010600030101010101" pitchFamily="2" charset="-122"/>
                <a:cs typeface="Mangal" panose="02040503050203030202" pitchFamily="18" charset="0"/>
              </a:rPr>
              <a:t> of </a:t>
            </a:r>
            <a:r>
              <a:rPr kumimoji="0" lang="ro-RO" altLang="zh-CN" sz="1600" b="0" i="1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ource Sans Pro" panose="020B0503030403020204" pitchFamily="34" charset="0"/>
                <a:ea typeface="SimSun" panose="02010600030101010101" pitchFamily="2" charset="-122"/>
                <a:cs typeface="Mangal" panose="02040503050203030202" pitchFamily="18" charset="0"/>
              </a:rPr>
              <a:t>the</a:t>
            </a:r>
            <a:r>
              <a:rPr kumimoji="0" lang="ro-RO" altLang="zh-CN" sz="16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ource Sans Pro" panose="020B0503030403020204" pitchFamily="34" charset="0"/>
                <a:ea typeface="SimSun" panose="02010600030101010101" pitchFamily="2" charset="-122"/>
                <a:cs typeface="Mangal" panose="02040503050203030202" pitchFamily="18" charset="0"/>
              </a:rPr>
              <a:t> </a:t>
            </a:r>
            <a:r>
              <a:rPr kumimoji="0" lang="ro-RO" altLang="zh-CN" sz="1600" b="0" i="1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ource Sans Pro" panose="020B0503030403020204" pitchFamily="34" charset="0"/>
                <a:ea typeface="SimSun" panose="02010600030101010101" pitchFamily="2" charset="-122"/>
                <a:cs typeface="Mangal" panose="02040503050203030202" pitchFamily="18" charset="0"/>
              </a:rPr>
              <a:t>article</a:t>
            </a:r>
            <a:endParaRPr kumimoji="0" lang="hi-IN" altLang="zh-CN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863413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Default">
      <a:dk1>
        <a:srgbClr val="000000"/>
      </a:dk1>
      <a:lt1>
        <a:sysClr val="window" lastClr="FFFFFF"/>
      </a:lt1>
      <a:dk2>
        <a:srgbClr val="3F3F3F"/>
      </a:dk2>
      <a:lt2>
        <a:srgbClr val="E7E6E6"/>
      </a:lt2>
      <a:accent1>
        <a:srgbClr val="700000"/>
      </a:accent1>
      <a:accent2>
        <a:srgbClr val="ED7D31"/>
      </a:accent2>
      <a:accent3>
        <a:srgbClr val="A5A5A5"/>
      </a:accent3>
      <a:accent4>
        <a:srgbClr val="FFC000"/>
      </a:accent4>
      <a:accent5>
        <a:srgbClr val="700000"/>
      </a:accent5>
      <a:accent6>
        <a:srgbClr val="978869"/>
      </a:accent6>
      <a:hlink>
        <a:srgbClr val="FFC000"/>
      </a:hlink>
      <a:folHlink>
        <a:srgbClr val="7F7F7F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ersuasive Speech Outline_SL_v5" id="{5581881B-4813-400F-8DBA-5A98066FCECE}" vid="{804D9012-1EE1-49D9-B1AB-A146B02984B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A1DE3E1-BE43-4468-8986-14BA0CF36A3F}">
  <ds:schemaRefs>
    <ds:schemaRef ds:uri="http://schemas.microsoft.com/office/2006/documentManagement/types"/>
    <ds:schemaRef ds:uri="http://purl.org/dc/elements/1.1/"/>
    <ds:schemaRef ds:uri="6dc4bcd6-49db-4c07-9060-8acfc67cef9f"/>
    <ds:schemaRef ds:uri="http://schemas.microsoft.com/office/2006/metadata/properties"/>
    <ds:schemaRef ds:uri="http://purl.org/dc/terms/"/>
    <ds:schemaRef ds:uri="http://purl.org/dc/dcmitype/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fb0879af-3eba-417a-a55a-ffe6dcd6ca77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E58C4112-5095-4F1B-BBD1-26FC52CA7DA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DC75368-59C6-47C9-94A5-81D396CCE5D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920</Words>
  <Application>Microsoft Macintosh PowerPoint</Application>
  <PresentationFormat>Widescreen</PresentationFormat>
  <Paragraphs>80</Paragraphs>
  <Slides>30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40" baseType="lpstr">
      <vt:lpstr>SimSun</vt:lpstr>
      <vt:lpstr>SimSun</vt:lpstr>
      <vt:lpstr>Arial</vt:lpstr>
      <vt:lpstr>Calibri</vt:lpstr>
      <vt:lpstr>Century Gothic</vt:lpstr>
      <vt:lpstr>Mangal</vt:lpstr>
      <vt:lpstr>Source Sans Pro</vt:lpstr>
      <vt:lpstr>Times New Roman</vt:lpstr>
      <vt:lpstr>Wingdings 2</vt:lpstr>
      <vt:lpstr>Quotable</vt:lpstr>
      <vt:lpstr>Probabilistic Programming</vt:lpstr>
      <vt:lpstr>About projects</vt:lpstr>
      <vt:lpstr>Data analysis: a couple of research articles I coauthored  - mainly in the frequentist logic –  Question for today:  Which parts can be approached using the Bayesian logic?</vt:lpstr>
      <vt:lpstr>PowerPoint Presentation</vt:lpstr>
      <vt:lpstr>Structure of the article (Ilinca and Cutler 2018)</vt:lpstr>
      <vt:lpstr>Descriptive statistics of main variables (Ilinca and Cutler 2018)</vt:lpstr>
      <vt:lpstr>PowerPoint Presentation</vt:lpstr>
      <vt:lpstr>PowerPoint Presentation</vt:lpstr>
      <vt:lpstr>PowerPoint Presentation</vt:lpstr>
      <vt:lpstr>Structure of the article (Cutler and Brăgaru* 2017)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Structure of the article (Cutler and Brăgaru 2015)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Source: Mihai and Brăgaru 2015</vt:lpstr>
      <vt:lpstr>Sources of data - examples freely available for research):</vt:lpstr>
      <vt:lpstr>Archives with datasets  (freely available for research)</vt:lpstr>
      <vt:lpstr>Mainly different types of regression.  Other new steps?</vt:lpstr>
      <vt:lpstr>Cited works: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Corina Ilinca</dc:creator>
  <cp:lastModifiedBy/>
  <cp:revision>1</cp:revision>
  <dcterms:created xsi:type="dcterms:W3CDTF">2018-12-04T10:07:39Z</dcterms:created>
  <dcterms:modified xsi:type="dcterms:W3CDTF">2018-12-11T10:15:36Z</dcterms:modified>
</cp:coreProperties>
</file>